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04" r:id="rId5"/>
    <p:sldId id="353" r:id="rId6"/>
    <p:sldId id="435" r:id="rId7"/>
    <p:sldId id="436" r:id="rId8"/>
    <p:sldId id="437" r:id="rId9"/>
    <p:sldId id="284" r:id="rId10"/>
    <p:sldId id="298" r:id="rId11"/>
    <p:sldId id="266" r:id="rId12"/>
    <p:sldId id="271" r:id="rId13"/>
    <p:sldId id="407" r:id="rId14"/>
    <p:sldId id="408" r:id="rId15"/>
    <p:sldId id="409" r:id="rId16"/>
    <p:sldId id="272" r:id="rId17"/>
    <p:sldId id="371" r:id="rId18"/>
    <p:sldId id="389" r:id="rId19"/>
    <p:sldId id="410" r:id="rId20"/>
    <p:sldId id="302" r:id="rId21"/>
    <p:sldId id="411" r:id="rId22"/>
    <p:sldId id="412" r:id="rId23"/>
    <p:sldId id="413" r:id="rId24"/>
    <p:sldId id="417" r:id="rId25"/>
    <p:sldId id="415" r:id="rId26"/>
    <p:sldId id="390" r:id="rId27"/>
    <p:sldId id="416" r:id="rId28"/>
    <p:sldId id="319" r:id="rId29"/>
    <p:sldId id="422" r:id="rId30"/>
    <p:sldId id="421" r:id="rId31"/>
    <p:sldId id="310" r:id="rId32"/>
    <p:sldId id="311" r:id="rId33"/>
    <p:sldId id="424" r:id="rId34"/>
    <p:sldId id="425" r:id="rId35"/>
    <p:sldId id="439" r:id="rId36"/>
    <p:sldId id="440" r:id="rId37"/>
    <p:sldId id="373" r:id="rId38"/>
    <p:sldId id="303" r:id="rId39"/>
    <p:sldId id="426" r:id="rId40"/>
    <p:sldId id="427" r:id="rId41"/>
    <p:sldId id="429" r:id="rId42"/>
    <p:sldId id="434" r:id="rId43"/>
    <p:sldId id="430" r:id="rId44"/>
    <p:sldId id="441" r:id="rId45"/>
    <p:sldId id="374" r:id="rId46"/>
    <p:sldId id="442" r:id="rId47"/>
    <p:sldId id="314" r:id="rId48"/>
    <p:sldId id="431" r:id="rId49"/>
    <p:sldId id="432" r:id="rId50"/>
    <p:sldId id="433" r:id="rId51"/>
    <p:sldId id="438" r:id="rId52"/>
    <p:sldId id="377" r:id="rId53"/>
    <p:sldId id="378" r:id="rId54"/>
    <p:sldId id="380" r:id="rId55"/>
    <p:sldId id="381" r:id="rId56"/>
    <p:sldId id="382" r:id="rId57"/>
    <p:sldId id="383" r:id="rId58"/>
    <p:sldId id="384" r:id="rId59"/>
    <p:sldId id="402" r:id="rId60"/>
    <p:sldId id="400" r:id="rId61"/>
    <p:sldId id="401" r:id="rId62"/>
    <p:sldId id="375" r:id="rId63"/>
    <p:sldId id="443" r:id="rId6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4"/>
    <a:srgbClr val="FFFDEB"/>
    <a:srgbClr val="FFFFFF"/>
    <a:srgbClr val="FFF8E5"/>
    <a:srgbClr val="4A4A4A"/>
    <a:srgbClr val="666666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00FDA-18BC-4F13-A8BD-2DA59717FA27}" v="1534" dt="2022-02-09T11:30:07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0227" autoAdjust="0"/>
  </p:normalViewPr>
  <p:slideViewPr>
    <p:cSldViewPr snapToGrid="0">
      <p:cViewPr varScale="1">
        <p:scale>
          <a:sx n="69" d="100"/>
          <a:sy n="69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7E9FE-A8A6-4D27-8A30-6BF91922C3F9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40FEE-38DA-4607-B658-563DD971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5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Imagenet</a:t>
            </a:r>
            <a:r>
              <a:rPr lang="fr-FR" dirty="0"/>
              <a:t> -&gt; Accès libre et </a:t>
            </a:r>
            <a:r>
              <a:rPr lang="fr-FR" dirty="0" err="1"/>
              <a:t>standarisé</a:t>
            </a:r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Donald Hebb</a:t>
            </a:r>
          </a:p>
          <a:p>
            <a:r>
              <a:rPr lang="fr-FR" dirty="0"/>
              <a:t>Cerveau pas compliqué mais composé des plusieurs éléments très simples: émergence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6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0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23 mars 2016 de Microsoft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40FEE-38DA-4607-B658-563DD97175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A5FE-5C62-4F35-A612-C417F299F853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4D087-DD7E-4DE3-A55B-299CE7CB34D4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509C-F96A-4DA4-AD9F-970443376102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272D-06B4-49BA-BFF5-B46F3AD16B97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63509"/>
            <a:ext cx="12192000" cy="5694491"/>
          </a:xfrm>
          <a:prstGeom prst="rect">
            <a:avLst/>
          </a:prstGeom>
          <a:solidFill>
            <a:srgbClr val="FF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239103" cy="7321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  <a:lvl2pPr>
              <a:defRPr sz="2000">
                <a:latin typeface="Cambria Math" panose="02040503050406030204" pitchFamily="18" charset="0"/>
                <a:ea typeface="Cambria Math" panose="02040503050406030204" pitchFamily="18" charset="0"/>
              </a:defRPr>
            </a:lvl2pPr>
            <a:lvl3pPr>
              <a:defRPr sz="1800">
                <a:latin typeface="Cambria Math" panose="02040503050406030204" pitchFamily="18" charset="0"/>
                <a:ea typeface="Cambria Math" panose="02040503050406030204" pitchFamily="18" charset="0"/>
              </a:defRPr>
            </a:lvl3pPr>
            <a:lvl4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4pPr>
            <a:lvl5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05C2-F1E4-4ABC-B297-1BE47994A3AD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63509"/>
            <a:ext cx="12192000" cy="5694491"/>
          </a:xfrm>
          <a:prstGeom prst="rect">
            <a:avLst/>
          </a:prstGeom>
          <a:solidFill>
            <a:srgbClr val="FF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59A8-0957-4F10-92CF-7BF00368C239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1163509"/>
            <a:ext cx="12192000" cy="5694491"/>
          </a:xfrm>
          <a:prstGeom prst="rect">
            <a:avLst/>
          </a:prstGeom>
          <a:solidFill>
            <a:srgbClr val="FF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8655" y="1509994"/>
            <a:ext cx="2844800" cy="603520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rgbClr val="666666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AF32-7746-46F1-820A-65394895D572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 txBox="1">
            <a:spLocks/>
          </p:cNvSpPr>
          <p:nvPr userDrawn="1"/>
        </p:nvSpPr>
        <p:spPr>
          <a:xfrm>
            <a:off x="838200" y="230118"/>
            <a:ext cx="10239103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31" name="Groupe 30"/>
          <p:cNvGrpSpPr/>
          <p:nvPr userDrawn="1"/>
        </p:nvGrpSpPr>
        <p:grpSpPr>
          <a:xfrm>
            <a:off x="398928" y="2352502"/>
            <a:ext cx="5395541" cy="3517363"/>
            <a:chOff x="398928" y="1864822"/>
            <a:chExt cx="5395541" cy="3517363"/>
          </a:xfrm>
        </p:grpSpPr>
        <p:grpSp>
          <p:nvGrpSpPr>
            <p:cNvPr id="28" name="Groupe 27"/>
            <p:cNvGrpSpPr/>
            <p:nvPr userDrawn="1"/>
          </p:nvGrpSpPr>
          <p:grpSpPr>
            <a:xfrm>
              <a:off x="398928" y="1864822"/>
              <a:ext cx="5395540" cy="1213659"/>
              <a:chOff x="398928" y="1864822"/>
              <a:chExt cx="5395540" cy="1213659"/>
            </a:xfrm>
          </p:grpSpPr>
          <p:sp>
            <p:nvSpPr>
              <p:cNvPr id="9" name="Organigramme : Processus 8"/>
              <p:cNvSpPr/>
              <p:nvPr userDrawn="1"/>
            </p:nvSpPr>
            <p:spPr>
              <a:xfrm>
                <a:off x="1428655" y="1864822"/>
                <a:ext cx="4365813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2" name="Organigramme : Connecteur page suivante 11"/>
              <p:cNvSpPr/>
              <p:nvPr userDrawn="1"/>
            </p:nvSpPr>
            <p:spPr>
              <a:xfrm>
                <a:off x="398928" y="1864823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</p:grpSp>
        <p:grpSp>
          <p:nvGrpSpPr>
            <p:cNvPr id="30" name="Groupe 29"/>
            <p:cNvGrpSpPr/>
            <p:nvPr userDrawn="1"/>
          </p:nvGrpSpPr>
          <p:grpSpPr>
            <a:xfrm>
              <a:off x="398929" y="3015372"/>
              <a:ext cx="5395540" cy="1213658"/>
              <a:chOff x="398929" y="3015372"/>
              <a:chExt cx="5395540" cy="1213658"/>
            </a:xfrm>
          </p:grpSpPr>
          <p:sp>
            <p:nvSpPr>
              <p:cNvPr id="11" name="Organigramme : Processus 8"/>
              <p:cNvSpPr/>
              <p:nvPr userDrawn="1"/>
            </p:nvSpPr>
            <p:spPr>
              <a:xfrm>
                <a:off x="1428655" y="3015372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3" name="Organigramme : Connecteur page suivante 12"/>
              <p:cNvSpPr/>
              <p:nvPr userDrawn="1"/>
            </p:nvSpPr>
            <p:spPr>
              <a:xfrm>
                <a:off x="398929" y="3015372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</p:grpSp>
        <p:grpSp>
          <p:nvGrpSpPr>
            <p:cNvPr id="29" name="Groupe 28"/>
            <p:cNvGrpSpPr/>
            <p:nvPr userDrawn="1"/>
          </p:nvGrpSpPr>
          <p:grpSpPr>
            <a:xfrm>
              <a:off x="398928" y="4168527"/>
              <a:ext cx="5395541" cy="1213658"/>
              <a:chOff x="398928" y="4168527"/>
              <a:chExt cx="5395541" cy="1213658"/>
            </a:xfrm>
          </p:grpSpPr>
          <p:sp>
            <p:nvSpPr>
              <p:cNvPr id="10" name="Organigramme : Processus 8"/>
              <p:cNvSpPr/>
              <p:nvPr userDrawn="1"/>
            </p:nvSpPr>
            <p:spPr>
              <a:xfrm>
                <a:off x="1428655" y="4168527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5" name="Organigramme : Connecteur page suivante 12"/>
              <p:cNvSpPr/>
              <p:nvPr userDrawn="1"/>
            </p:nvSpPr>
            <p:spPr>
              <a:xfrm>
                <a:off x="398928" y="4168527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</p:grpSp>
      </p:grpSp>
      <p:grpSp>
        <p:nvGrpSpPr>
          <p:cNvPr id="27" name="Groupe 26"/>
          <p:cNvGrpSpPr/>
          <p:nvPr userDrawn="1"/>
        </p:nvGrpSpPr>
        <p:grpSpPr>
          <a:xfrm>
            <a:off x="6361333" y="2351200"/>
            <a:ext cx="5395543" cy="3517362"/>
            <a:chOff x="6432453" y="1801714"/>
            <a:chExt cx="5395543" cy="3517362"/>
          </a:xfrm>
        </p:grpSpPr>
        <p:grpSp>
          <p:nvGrpSpPr>
            <p:cNvPr id="8" name="Groupe 7"/>
            <p:cNvGrpSpPr/>
            <p:nvPr userDrawn="1"/>
          </p:nvGrpSpPr>
          <p:grpSpPr>
            <a:xfrm>
              <a:off x="6432455" y="2952263"/>
              <a:ext cx="5395541" cy="1213658"/>
              <a:chOff x="6432455" y="2952263"/>
              <a:chExt cx="5395541" cy="1213658"/>
            </a:xfrm>
          </p:grpSpPr>
          <p:sp>
            <p:nvSpPr>
              <p:cNvPr id="17" name="Organigramme : Connecteur page suivante 12"/>
              <p:cNvSpPr/>
              <p:nvPr userDrawn="1"/>
            </p:nvSpPr>
            <p:spPr>
              <a:xfrm>
                <a:off x="10949455" y="2952263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  <p:sp>
            <p:nvSpPr>
              <p:cNvPr id="19" name="Organigramme : Processus 8"/>
              <p:cNvSpPr>
                <a:spLocks/>
              </p:cNvSpPr>
              <p:nvPr userDrawn="1"/>
            </p:nvSpPr>
            <p:spPr>
              <a:xfrm flipH="1">
                <a:off x="6432455" y="2952263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" name="Groupe 1"/>
            <p:cNvGrpSpPr/>
            <p:nvPr userDrawn="1"/>
          </p:nvGrpSpPr>
          <p:grpSpPr>
            <a:xfrm>
              <a:off x="6432454" y="1801714"/>
              <a:ext cx="5395541" cy="1213658"/>
              <a:chOff x="6432454" y="1801714"/>
              <a:chExt cx="5395541" cy="1213658"/>
            </a:xfrm>
          </p:grpSpPr>
          <p:sp>
            <p:nvSpPr>
              <p:cNvPr id="16" name="Organigramme : Connecteur page suivante 15"/>
              <p:cNvSpPr/>
              <p:nvPr userDrawn="1"/>
            </p:nvSpPr>
            <p:spPr>
              <a:xfrm>
                <a:off x="10949454" y="1801714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  <p:sp>
            <p:nvSpPr>
              <p:cNvPr id="22" name="Organigramme : Processus 8"/>
              <p:cNvSpPr>
                <a:spLocks/>
              </p:cNvSpPr>
              <p:nvPr userDrawn="1"/>
            </p:nvSpPr>
            <p:spPr>
              <a:xfrm flipH="1">
                <a:off x="6432454" y="1801714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6" name="Groupe 25"/>
            <p:cNvGrpSpPr/>
            <p:nvPr userDrawn="1"/>
          </p:nvGrpSpPr>
          <p:grpSpPr>
            <a:xfrm>
              <a:off x="6432453" y="4102812"/>
              <a:ext cx="5395542" cy="1216264"/>
              <a:chOff x="6432453" y="4102812"/>
              <a:chExt cx="5395542" cy="1216264"/>
            </a:xfrm>
          </p:grpSpPr>
          <p:sp>
            <p:nvSpPr>
              <p:cNvPr id="18" name="Organigramme : Connecteur page suivante 12"/>
              <p:cNvSpPr/>
              <p:nvPr userDrawn="1"/>
            </p:nvSpPr>
            <p:spPr>
              <a:xfrm>
                <a:off x="10949454" y="4105418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  <p:sp>
            <p:nvSpPr>
              <p:cNvPr id="25" name="Organigramme : Processus 8"/>
              <p:cNvSpPr>
                <a:spLocks/>
              </p:cNvSpPr>
              <p:nvPr userDrawn="1"/>
            </p:nvSpPr>
            <p:spPr>
              <a:xfrm flipH="1">
                <a:off x="6432453" y="4102812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</p:grp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53468" y="1485532"/>
            <a:ext cx="2844800" cy="603520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rgbClr val="666666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</p:spTree>
    <p:extLst>
      <p:ext uri="{BB962C8B-B14F-4D97-AF65-F5344CB8AC3E}">
        <p14:creationId xmlns:p14="http://schemas.microsoft.com/office/powerpoint/2010/main" val="4245392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317" y="182880"/>
            <a:ext cx="7892464" cy="1285237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754" y="192617"/>
            <a:ext cx="1265761" cy="1265761"/>
          </a:xfrm>
          <a:prstGeom prst="rect">
            <a:avLst/>
          </a:prstGeom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9295" y="1916394"/>
            <a:ext cx="2844800" cy="603520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439568" y="2758902"/>
            <a:ext cx="5395541" cy="3517363"/>
            <a:chOff x="398928" y="1864822"/>
            <a:chExt cx="5395541" cy="3517363"/>
          </a:xfrm>
        </p:grpSpPr>
        <p:grpSp>
          <p:nvGrpSpPr>
            <p:cNvPr id="7" name="Groupe 6"/>
            <p:cNvGrpSpPr/>
            <p:nvPr userDrawn="1"/>
          </p:nvGrpSpPr>
          <p:grpSpPr>
            <a:xfrm>
              <a:off x="398928" y="1864822"/>
              <a:ext cx="5395540" cy="1213659"/>
              <a:chOff x="398928" y="1864822"/>
              <a:chExt cx="5395540" cy="1213659"/>
            </a:xfrm>
          </p:grpSpPr>
          <p:sp>
            <p:nvSpPr>
              <p:cNvPr id="15" name="Organigramme : Processus 8"/>
              <p:cNvSpPr/>
              <p:nvPr userDrawn="1"/>
            </p:nvSpPr>
            <p:spPr>
              <a:xfrm>
                <a:off x="1428655" y="1864822"/>
                <a:ext cx="4365813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6" name="Organigramme : Connecteur page suivante 15"/>
              <p:cNvSpPr/>
              <p:nvPr userDrawn="1"/>
            </p:nvSpPr>
            <p:spPr>
              <a:xfrm>
                <a:off x="398928" y="1864823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</p:grpSp>
        <p:grpSp>
          <p:nvGrpSpPr>
            <p:cNvPr id="9" name="Groupe 8"/>
            <p:cNvGrpSpPr/>
            <p:nvPr userDrawn="1"/>
          </p:nvGrpSpPr>
          <p:grpSpPr>
            <a:xfrm>
              <a:off x="398929" y="3015372"/>
              <a:ext cx="5395540" cy="1213658"/>
              <a:chOff x="398929" y="3015372"/>
              <a:chExt cx="5395540" cy="1213658"/>
            </a:xfrm>
          </p:grpSpPr>
          <p:sp>
            <p:nvSpPr>
              <p:cNvPr id="13" name="Organigramme : Processus 8"/>
              <p:cNvSpPr/>
              <p:nvPr userDrawn="1"/>
            </p:nvSpPr>
            <p:spPr>
              <a:xfrm>
                <a:off x="1428655" y="3015372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4" name="Organigramme : Connecteur page suivante 12"/>
              <p:cNvSpPr/>
              <p:nvPr userDrawn="1"/>
            </p:nvSpPr>
            <p:spPr>
              <a:xfrm>
                <a:off x="398929" y="3015372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</p:grpSp>
        <p:grpSp>
          <p:nvGrpSpPr>
            <p:cNvPr id="10" name="Groupe 9"/>
            <p:cNvGrpSpPr/>
            <p:nvPr userDrawn="1"/>
          </p:nvGrpSpPr>
          <p:grpSpPr>
            <a:xfrm>
              <a:off x="398928" y="4168527"/>
              <a:ext cx="5395541" cy="1213658"/>
              <a:chOff x="398928" y="4168527"/>
              <a:chExt cx="5395541" cy="1213658"/>
            </a:xfrm>
          </p:grpSpPr>
          <p:sp>
            <p:nvSpPr>
              <p:cNvPr id="11" name="Organigramme : Processus 8"/>
              <p:cNvSpPr/>
              <p:nvPr userDrawn="1"/>
            </p:nvSpPr>
            <p:spPr>
              <a:xfrm>
                <a:off x="1428655" y="4168527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2" name="Organigramme : Connecteur page suivante 12"/>
              <p:cNvSpPr/>
              <p:nvPr userDrawn="1"/>
            </p:nvSpPr>
            <p:spPr>
              <a:xfrm>
                <a:off x="398928" y="4168527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</p:grpSp>
      </p:grpSp>
      <p:grpSp>
        <p:nvGrpSpPr>
          <p:cNvPr id="17" name="Groupe 16"/>
          <p:cNvGrpSpPr/>
          <p:nvPr userDrawn="1"/>
        </p:nvGrpSpPr>
        <p:grpSpPr>
          <a:xfrm>
            <a:off x="6401973" y="2757600"/>
            <a:ext cx="5395543" cy="3517362"/>
            <a:chOff x="6432453" y="1801714"/>
            <a:chExt cx="5395543" cy="3517362"/>
          </a:xfrm>
        </p:grpSpPr>
        <p:grpSp>
          <p:nvGrpSpPr>
            <p:cNvPr id="18" name="Groupe 17"/>
            <p:cNvGrpSpPr/>
            <p:nvPr userDrawn="1"/>
          </p:nvGrpSpPr>
          <p:grpSpPr>
            <a:xfrm>
              <a:off x="6432455" y="2952263"/>
              <a:ext cx="5395541" cy="1213658"/>
              <a:chOff x="6432455" y="2952263"/>
              <a:chExt cx="5395541" cy="1213658"/>
            </a:xfrm>
          </p:grpSpPr>
          <p:sp>
            <p:nvSpPr>
              <p:cNvPr id="25" name="Organigramme : Connecteur page suivante 12"/>
              <p:cNvSpPr/>
              <p:nvPr userDrawn="1"/>
            </p:nvSpPr>
            <p:spPr>
              <a:xfrm>
                <a:off x="10949455" y="2952263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  <p:sp>
            <p:nvSpPr>
              <p:cNvPr id="26" name="Organigramme : Processus 8"/>
              <p:cNvSpPr>
                <a:spLocks/>
              </p:cNvSpPr>
              <p:nvPr userDrawn="1"/>
            </p:nvSpPr>
            <p:spPr>
              <a:xfrm flipH="1">
                <a:off x="6432455" y="2952263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19" name="Groupe 18"/>
            <p:cNvGrpSpPr/>
            <p:nvPr userDrawn="1"/>
          </p:nvGrpSpPr>
          <p:grpSpPr>
            <a:xfrm>
              <a:off x="6432454" y="1801714"/>
              <a:ext cx="5395541" cy="1213658"/>
              <a:chOff x="6432454" y="1801714"/>
              <a:chExt cx="5395541" cy="1213658"/>
            </a:xfrm>
          </p:grpSpPr>
          <p:sp>
            <p:nvSpPr>
              <p:cNvPr id="23" name="Organigramme : Connecteur page suivante 22"/>
              <p:cNvSpPr/>
              <p:nvPr userDrawn="1"/>
            </p:nvSpPr>
            <p:spPr>
              <a:xfrm>
                <a:off x="10949454" y="1801714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  <p:sp>
            <p:nvSpPr>
              <p:cNvPr id="24" name="Organigramme : Processus 8"/>
              <p:cNvSpPr>
                <a:spLocks/>
              </p:cNvSpPr>
              <p:nvPr userDrawn="1"/>
            </p:nvSpPr>
            <p:spPr>
              <a:xfrm flipH="1">
                <a:off x="6432454" y="1801714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0" name="Groupe 19"/>
            <p:cNvGrpSpPr/>
            <p:nvPr userDrawn="1"/>
          </p:nvGrpSpPr>
          <p:grpSpPr>
            <a:xfrm>
              <a:off x="6432453" y="4102812"/>
              <a:ext cx="5395542" cy="1216264"/>
              <a:chOff x="6432453" y="4102812"/>
              <a:chExt cx="5395542" cy="1216264"/>
            </a:xfrm>
          </p:grpSpPr>
          <p:sp>
            <p:nvSpPr>
              <p:cNvPr id="21" name="Organigramme : Connecteur page suivante 12"/>
              <p:cNvSpPr/>
              <p:nvPr userDrawn="1"/>
            </p:nvSpPr>
            <p:spPr>
              <a:xfrm>
                <a:off x="10949454" y="4105418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  <p:sp>
            <p:nvSpPr>
              <p:cNvPr id="22" name="Organigramme : Processus 8"/>
              <p:cNvSpPr>
                <a:spLocks/>
              </p:cNvSpPr>
              <p:nvPr userDrawn="1"/>
            </p:nvSpPr>
            <p:spPr>
              <a:xfrm flipH="1">
                <a:off x="6432453" y="4102812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</p:grp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94108" y="1891932"/>
            <a:ext cx="2844800" cy="603520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93040" y="1747520"/>
            <a:ext cx="5823151" cy="4714240"/>
          </a:xfrm>
          <a:prstGeom prst="rect">
            <a:avLst/>
          </a:prstGeom>
          <a:noFill/>
          <a:ln w="1905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6257345" y="1747520"/>
            <a:ext cx="5781324" cy="4714240"/>
          </a:xfrm>
          <a:prstGeom prst="rect">
            <a:avLst/>
          </a:prstGeom>
          <a:noFill/>
          <a:ln w="1905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163509"/>
            <a:ext cx="12192000" cy="5694491"/>
          </a:xfrm>
          <a:prstGeom prst="rect">
            <a:avLst/>
          </a:prstGeom>
          <a:solidFill>
            <a:srgbClr val="FF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86F9-38B9-468F-9E9C-7188252EE150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163509"/>
            <a:ext cx="12192000" cy="5694491"/>
          </a:xfrm>
          <a:prstGeom prst="rect">
            <a:avLst/>
          </a:prstGeom>
          <a:solidFill>
            <a:srgbClr val="FF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0235D-13FF-40D1-A9DE-B6437FC792FB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17183" cy="73215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EEE4-0DBF-4E4C-8F4F-0125796F915C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5F05-3F10-4CF1-BE00-36A1950042B1}" type="datetime4">
              <a:rPr lang="fr-FR" smtClean="0"/>
              <a:t>19 septembre 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400"/>
            <a:ext cx="9974263" cy="809626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4038"/>
            <a:ext cx="10531474" cy="437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45238"/>
            <a:ext cx="2773363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167EB-4D04-4E1A-8B17-67F8D2613F23}" type="datetime4">
              <a:rPr lang="fr-FR" smtClean="0"/>
              <a:t>19 septembre 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45238"/>
            <a:ext cx="4140201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45238"/>
            <a:ext cx="2773362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53816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803275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0763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431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260475" algn="l"/>
        </a:tabLst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orient="horz" pos="606" userDrawn="1">
          <p15:clr>
            <a:srgbClr val="F26B43"/>
          </p15:clr>
        </p15:guide>
        <p15:guide id="3" orient="horz" pos="731" userDrawn="1">
          <p15:clr>
            <a:srgbClr val="F26B43"/>
          </p15:clr>
        </p15:guide>
        <p15:guide id="4" orient="horz" pos="114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7" orient="horz" pos="4247" userDrawn="1">
          <p15:clr>
            <a:srgbClr val="F26B43"/>
          </p15:clr>
        </p15:guide>
        <p15:guide id="8" pos="529" userDrawn="1">
          <p15:clr>
            <a:srgbClr val="F26B43"/>
          </p15:clr>
        </p15:guide>
        <p15:guide id="9" pos="6811" userDrawn="1">
          <p15:clr>
            <a:srgbClr val="F26B43"/>
          </p15:clr>
        </p15:guide>
        <p15:guide id="10" pos="6970" userDrawn="1">
          <p15:clr>
            <a:srgbClr val="F26B43"/>
          </p15:clr>
        </p15:guide>
        <p15:guide id="11" pos="7537" userDrawn="1">
          <p15:clr>
            <a:srgbClr val="F26B43"/>
          </p15:clr>
        </p15:guide>
        <p15:guide id="12" pos="7174" userDrawn="1">
          <p15:clr>
            <a:srgbClr val="F26B43"/>
          </p15:clr>
        </p15:guide>
        <p15:guide id="13" pos="5428" userDrawn="1">
          <p15:clr>
            <a:srgbClr val="F26B43"/>
          </p15:clr>
        </p15:guide>
        <p15:guide id="14" pos="5155" userDrawn="1">
          <p15:clr>
            <a:srgbClr val="F26B43"/>
          </p15:clr>
        </p15:guide>
        <p15:guide id="15" pos="2547" userDrawn="1">
          <p15:clr>
            <a:srgbClr val="F26B43"/>
          </p15:clr>
        </p15:guide>
        <p15:guide id="16" pos="22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400.png"/><Relationship Id="rId18" Type="http://schemas.openxmlformats.org/officeDocument/2006/relationships/image" Target="../media/image440.PNG"/><Relationship Id="rId3" Type="http://schemas.openxmlformats.org/officeDocument/2006/relationships/image" Target="../media/image84.png"/><Relationship Id="rId7" Type="http://schemas.openxmlformats.org/officeDocument/2006/relationships/image" Target="../media/image330.PNG"/><Relationship Id="rId12" Type="http://schemas.openxmlformats.org/officeDocument/2006/relationships/image" Target="../media/image390.png"/><Relationship Id="rId17" Type="http://schemas.openxmlformats.org/officeDocument/2006/relationships/image" Target="../media/image430.png"/><Relationship Id="rId2" Type="http://schemas.openxmlformats.org/officeDocument/2006/relationships/image" Target="../media/image280.png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0.png"/><Relationship Id="rId5" Type="http://schemas.openxmlformats.org/officeDocument/2006/relationships/image" Target="../media/image86.png"/><Relationship Id="rId15" Type="http://schemas.openxmlformats.org/officeDocument/2006/relationships/image" Target="../media/image410.png"/><Relationship Id="rId10" Type="http://schemas.openxmlformats.org/officeDocument/2006/relationships/image" Target="../media/image360.png"/><Relationship Id="rId19" Type="http://schemas.openxmlformats.org/officeDocument/2006/relationships/image" Target="../media/image450.png"/><Relationship Id="rId4" Type="http://schemas.openxmlformats.org/officeDocument/2006/relationships/image" Target="../media/image85.png"/><Relationship Id="rId9" Type="http://schemas.openxmlformats.org/officeDocument/2006/relationships/image" Target="../media/image350.png"/><Relationship Id="rId14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290C-4349-187F-AA60-A6C237CDA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0259" y="336330"/>
            <a:ext cx="6576749" cy="1083559"/>
          </a:xfrm>
        </p:spPr>
        <p:txBody>
          <a:bodyPr/>
          <a:lstStyle/>
          <a:p>
            <a:r>
              <a:rPr lang="fr-FR" dirty="0"/>
              <a:t>Bienvenue 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836A0-BDFF-DF3C-6536-E76E54AD0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6" t="11115" r="6547" b="3885"/>
          <a:stretch/>
        </p:blipFill>
        <p:spPr>
          <a:xfrm>
            <a:off x="6096000" y="1419889"/>
            <a:ext cx="4845269" cy="48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3B58-8210-377B-581C-E811355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A50C-CE14-B139-4273-7899029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BAABD0C-F668-2E93-1A79-6366557D2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9" y="1430187"/>
            <a:ext cx="4118928" cy="5197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FB16F-79F8-D8C0-F901-42F3C4683C7E}"/>
              </a:ext>
            </a:extLst>
          </p:cNvPr>
          <p:cNvSpPr txBox="1"/>
          <p:nvPr/>
        </p:nvSpPr>
        <p:spPr>
          <a:xfrm>
            <a:off x="6979435" y="2782669"/>
            <a:ext cx="3909849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Ensemble des règles opératoires propres à un calcul ; suite de règles formelles.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21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789F-C612-2B31-2F02-377BF9F0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CCF36-AB14-720F-6266-BA8D5BF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  <p:pic>
        <p:nvPicPr>
          <p:cNvPr id="5" name="Picture 4" descr="A cat lying on a bed&#10;&#10;Description automatically generated">
            <a:extLst>
              <a:ext uri="{FF2B5EF4-FFF2-40B4-BE49-F238E27FC236}">
                <a16:creationId xmlns:a16="http://schemas.microsoft.com/office/drawing/2014/main" id="{3C24452A-AFD8-5BE4-2BD9-7318F737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17" y="1275365"/>
            <a:ext cx="4114773" cy="5486364"/>
          </a:xfrm>
          <a:prstGeom prst="rect">
            <a:avLst/>
          </a:prstGeom>
        </p:spPr>
      </p:pic>
      <p:pic>
        <p:nvPicPr>
          <p:cNvPr id="7" name="Picture 6" descr="A cat standing on a wood floor&#10;&#10;Description automatically generated">
            <a:extLst>
              <a:ext uri="{FF2B5EF4-FFF2-40B4-BE49-F238E27FC236}">
                <a16:creationId xmlns:a16="http://schemas.microsoft.com/office/drawing/2014/main" id="{215CE3FF-3CE6-2D44-9B86-ECF433FC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16" y="1241060"/>
            <a:ext cx="4114773" cy="5486364"/>
          </a:xfrm>
          <a:prstGeom prst="rect">
            <a:avLst/>
          </a:prstGeom>
        </p:spPr>
      </p:pic>
      <p:pic>
        <p:nvPicPr>
          <p:cNvPr id="11" name="Picture 10" descr="A cat sitting on a shelf&#10;&#10;Description automatically generated">
            <a:extLst>
              <a:ext uri="{FF2B5EF4-FFF2-40B4-BE49-F238E27FC236}">
                <a16:creationId xmlns:a16="http://schemas.microsoft.com/office/drawing/2014/main" id="{E59DA546-2E0C-903B-2A32-D7E55F383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15" y="1275365"/>
            <a:ext cx="4114773" cy="5486364"/>
          </a:xfrm>
          <a:prstGeom prst="rect">
            <a:avLst/>
          </a:prstGeom>
        </p:spPr>
      </p:pic>
      <p:pic>
        <p:nvPicPr>
          <p:cNvPr id="14" name="Picture 13" descr="A close up of a cat&#10;&#10;Description automatically generated">
            <a:extLst>
              <a:ext uri="{FF2B5EF4-FFF2-40B4-BE49-F238E27FC236}">
                <a16:creationId xmlns:a16="http://schemas.microsoft.com/office/drawing/2014/main" id="{8290C2FE-2896-5DAA-26B2-7BB0C314A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63" y="1795769"/>
            <a:ext cx="66960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1173-0E00-24CE-0330-F1AC81A0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021-550A-3716-7FE4-FC699116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D1619-9A36-B873-DF38-4F25F3E636C9}"/>
              </a:ext>
            </a:extLst>
          </p:cNvPr>
          <p:cNvSpPr txBox="1"/>
          <p:nvPr/>
        </p:nvSpPr>
        <p:spPr>
          <a:xfrm>
            <a:off x="933393" y="1866084"/>
            <a:ext cx="97641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1" dirty="0"/>
              <a:t>Le </a:t>
            </a:r>
            <a:r>
              <a:rPr lang="fr-FR" sz="3600" b="1" i="1" dirty="0"/>
              <a:t>Machine Learning </a:t>
            </a:r>
            <a:r>
              <a:rPr lang="fr-FR" sz="3600" i="1" dirty="0"/>
              <a:t>est un champ d'étude de l'intelligence artificielle qui donne aux ordinateurs la capacité d'« apprendre » à partir de données, c'est-à-dire d'améliorer leurs performances sans être </a:t>
            </a:r>
            <a:r>
              <a:rPr lang="fr-FR" sz="3600" b="1" i="1" dirty="0"/>
              <a:t>explicitement programmés</a:t>
            </a:r>
          </a:p>
        </p:txBody>
      </p:sp>
    </p:spTree>
    <p:extLst>
      <p:ext uri="{BB962C8B-B14F-4D97-AF65-F5344CB8AC3E}">
        <p14:creationId xmlns:p14="http://schemas.microsoft.com/office/powerpoint/2010/main" val="368836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20138-230E-404E-9892-0DF10C9B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peu de vocabulaire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A4AB90E0-321F-492D-B02E-137194EB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AE565-A2B9-1E0C-5C12-FAD17EA9524F}"/>
              </a:ext>
            </a:extLst>
          </p:cNvPr>
          <p:cNvGrpSpPr/>
          <p:nvPr/>
        </p:nvGrpSpPr>
        <p:grpSpPr>
          <a:xfrm>
            <a:off x="1870010" y="1853988"/>
            <a:ext cx="8451980" cy="4239308"/>
            <a:chOff x="3360061" y="2200830"/>
            <a:chExt cx="8451980" cy="42393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F201EF-BEA2-43DF-BFC1-CD3A722634CA}"/>
                </a:ext>
              </a:extLst>
            </p:cNvPr>
            <p:cNvSpPr/>
            <p:nvPr/>
          </p:nvSpPr>
          <p:spPr>
            <a:xfrm>
              <a:off x="3360061" y="2200830"/>
              <a:ext cx="8451980" cy="42393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A8A5185-EC70-4FB8-A133-16E2B1E7520C}"/>
                </a:ext>
              </a:extLst>
            </p:cNvPr>
            <p:cNvSpPr txBox="1"/>
            <p:nvPr/>
          </p:nvSpPr>
          <p:spPr>
            <a:xfrm>
              <a:off x="3360061" y="2200830"/>
              <a:ext cx="3200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Machine Learning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4D4C7-0C8A-4A64-8C3B-B96D9E99570D}"/>
                </a:ext>
              </a:extLst>
            </p:cNvPr>
            <p:cNvSpPr/>
            <p:nvPr/>
          </p:nvSpPr>
          <p:spPr>
            <a:xfrm>
              <a:off x="3509770" y="2991598"/>
              <a:ext cx="2358820" cy="33595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EF4FE5-E688-48F3-9666-4C6F3E431DFD}"/>
                </a:ext>
              </a:extLst>
            </p:cNvPr>
            <p:cNvSpPr/>
            <p:nvPr/>
          </p:nvSpPr>
          <p:spPr>
            <a:xfrm>
              <a:off x="6430600" y="2991599"/>
              <a:ext cx="2326708" cy="335958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A5A223-AFF1-47C4-9791-54352B22EB28}"/>
                </a:ext>
              </a:extLst>
            </p:cNvPr>
            <p:cNvSpPr/>
            <p:nvPr/>
          </p:nvSpPr>
          <p:spPr>
            <a:xfrm>
              <a:off x="9319319" y="2991599"/>
              <a:ext cx="2358820" cy="33595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D88B697-39D8-4783-9F88-753869AED0B5}"/>
                </a:ext>
              </a:extLst>
            </p:cNvPr>
            <p:cNvSpPr txBox="1"/>
            <p:nvPr/>
          </p:nvSpPr>
          <p:spPr>
            <a:xfrm>
              <a:off x="3509769" y="2996766"/>
              <a:ext cx="2358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Supervisé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5296D7-A016-471E-98D5-A67D4B80EE33}"/>
                </a:ext>
              </a:extLst>
            </p:cNvPr>
            <p:cNvSpPr txBox="1"/>
            <p:nvPr/>
          </p:nvSpPr>
          <p:spPr>
            <a:xfrm>
              <a:off x="6430600" y="2996766"/>
              <a:ext cx="2326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Non supervisé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C54C634-A18A-4EFE-A093-FD0AAD9DD00D}"/>
                </a:ext>
              </a:extLst>
            </p:cNvPr>
            <p:cNvSpPr txBox="1"/>
            <p:nvPr/>
          </p:nvSpPr>
          <p:spPr>
            <a:xfrm>
              <a:off x="9323342" y="2996766"/>
              <a:ext cx="2354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Par renforcement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7C5839-2768-42C2-A277-AAC9E399C1F4}"/>
                </a:ext>
              </a:extLst>
            </p:cNvPr>
            <p:cNvSpPr/>
            <p:nvPr/>
          </p:nvSpPr>
          <p:spPr>
            <a:xfrm>
              <a:off x="3638953" y="5155096"/>
              <a:ext cx="7910004" cy="9587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/>
                  </a:solidFill>
                </a:rPr>
                <a:t>Réseaux de neurones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CCF7F7-318A-D7B2-874C-7272A293F483}"/>
              </a:ext>
            </a:extLst>
          </p:cNvPr>
          <p:cNvSpPr txBox="1"/>
          <p:nvPr/>
        </p:nvSpPr>
        <p:spPr>
          <a:xfrm>
            <a:off x="2225869" y="3379137"/>
            <a:ext cx="193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9E738-3B69-DA08-255C-28445707E130}"/>
              </a:ext>
            </a:extLst>
          </p:cNvPr>
          <p:cNvSpPr txBox="1"/>
          <p:nvPr/>
        </p:nvSpPr>
        <p:spPr>
          <a:xfrm>
            <a:off x="5070156" y="3429000"/>
            <a:ext cx="193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données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2C3878-2BFD-E247-8267-1E76119266F2}"/>
              </a:ext>
            </a:extLst>
          </p:cNvPr>
          <p:cNvSpPr txBox="1"/>
          <p:nvPr/>
        </p:nvSpPr>
        <p:spPr>
          <a:xfrm>
            <a:off x="8032596" y="3561746"/>
            <a:ext cx="213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Interaction avec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316601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26892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5" y="1947020"/>
            <a:ext cx="6576749" cy="238760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Votre Premier Réseaux des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0C6289-7087-4B1D-A877-CF4E56215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4" y="4474579"/>
            <a:ext cx="6576750" cy="1655762"/>
          </a:xfrm>
        </p:spPr>
        <p:txBody>
          <a:bodyPr/>
          <a:lstStyle/>
          <a:p>
            <a:r>
              <a:rPr lang="fr-FR" dirty="0"/>
              <a:t>1) Problème</a:t>
            </a:r>
          </a:p>
        </p:txBody>
      </p:sp>
    </p:spTree>
    <p:extLst>
      <p:ext uri="{BB962C8B-B14F-4D97-AF65-F5344CB8AC3E}">
        <p14:creationId xmlns:p14="http://schemas.microsoft.com/office/powerpoint/2010/main" val="302462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5AB1-2CB7-3AB0-4E73-1E62105B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chiffres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6556-5A9D-0933-7804-FFB64D1E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p:pic>
        <p:nvPicPr>
          <p:cNvPr id="13" name="Picture 12" descr="A group of numbers in black squares&#10;&#10;Description automatically generated">
            <a:extLst>
              <a:ext uri="{FF2B5EF4-FFF2-40B4-BE49-F238E27FC236}">
                <a16:creationId xmlns:a16="http://schemas.microsoft.com/office/drawing/2014/main" id="{658DE81A-D293-991D-682B-54783F2A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45919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5" y="1947020"/>
            <a:ext cx="6576749" cy="2387600"/>
          </a:xfrm>
        </p:spPr>
        <p:txBody>
          <a:bodyPr/>
          <a:lstStyle/>
          <a:p>
            <a:r>
              <a:rPr lang="fr-FR" b="1" dirty="0"/>
              <a:t>II. </a:t>
            </a:r>
            <a:r>
              <a:rPr lang="fr-FR" b="1" u="sng" dirty="0"/>
              <a:t>Premiers 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0C6289-7087-4B1D-A877-CF4E56215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4" y="4474579"/>
            <a:ext cx="6576750" cy="1655762"/>
          </a:xfrm>
        </p:spPr>
        <p:txBody>
          <a:bodyPr/>
          <a:lstStyle/>
          <a:p>
            <a:r>
              <a:rPr lang="fr-FR" dirty="0"/>
              <a:t>2) Mise en place</a:t>
            </a:r>
          </a:p>
        </p:txBody>
      </p:sp>
    </p:spTree>
    <p:extLst>
      <p:ext uri="{BB962C8B-B14F-4D97-AF65-F5344CB8AC3E}">
        <p14:creationId xmlns:p14="http://schemas.microsoft.com/office/powerpoint/2010/main" val="206428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B427-869F-AE0E-C2F2-A6E4DDC3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</a:t>
            </a:r>
          </a:p>
        </p:txBody>
      </p:sp>
      <p:pic>
        <p:nvPicPr>
          <p:cNvPr id="6" name="Content Placeholder 5" descr="A screen shot of a number&#10;&#10;Description automatically generated">
            <a:extLst>
              <a:ext uri="{FF2B5EF4-FFF2-40B4-BE49-F238E27FC236}">
                <a16:creationId xmlns:a16="http://schemas.microsoft.com/office/drawing/2014/main" id="{5CA2E513-62C6-754D-8072-6CCC4CC73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20"/>
            <a:ext cx="4271848" cy="4376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8DB3-EC7C-53EA-9E73-71507FAA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18</a:t>
            </a:fld>
            <a:endParaRPr lang="fr-FR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B63B1E-8F5E-2058-15DC-C35DF07B2CA6}"/>
              </a:ext>
            </a:extLst>
          </p:cNvPr>
          <p:cNvSpPr/>
          <p:nvPr/>
        </p:nvSpPr>
        <p:spPr>
          <a:xfrm>
            <a:off x="4885696" y="1724024"/>
            <a:ext cx="1072055" cy="4135328"/>
          </a:xfrm>
          <a:prstGeom prst="rightBrace">
            <a:avLst>
              <a:gd name="adj1" fmla="val 8333"/>
              <a:gd name="adj2" fmla="val 5127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66F1C3B-F14D-5D17-BB15-05F2A7B2B80F}"/>
              </a:ext>
            </a:extLst>
          </p:cNvPr>
          <p:cNvSpPr/>
          <p:nvPr/>
        </p:nvSpPr>
        <p:spPr>
          <a:xfrm rot="5400000">
            <a:off x="2661730" y="4271313"/>
            <a:ext cx="624787" cy="3668111"/>
          </a:xfrm>
          <a:prstGeom prst="rightBrace">
            <a:avLst>
              <a:gd name="adj1" fmla="val 8333"/>
              <a:gd name="adj2" fmla="val 5127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2CB8D-D1A4-20D0-2617-AE9C1E760630}"/>
              </a:ext>
            </a:extLst>
          </p:cNvPr>
          <p:cNvSpPr txBox="1"/>
          <p:nvPr/>
        </p:nvSpPr>
        <p:spPr>
          <a:xfrm>
            <a:off x="5485592" y="3429000"/>
            <a:ext cx="122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26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E47B6-54CE-9499-89BE-3B44DBCC0C17}"/>
              </a:ext>
            </a:extLst>
          </p:cNvPr>
          <p:cNvSpPr txBox="1"/>
          <p:nvPr/>
        </p:nvSpPr>
        <p:spPr>
          <a:xfrm>
            <a:off x="2363715" y="6436438"/>
            <a:ext cx="122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26 pixels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368C63-1FF2-DBCD-2C2F-AAA4CECBEECA}"/>
              </a:ext>
            </a:extLst>
          </p:cNvPr>
          <p:cNvSpPr/>
          <p:nvPr/>
        </p:nvSpPr>
        <p:spPr>
          <a:xfrm>
            <a:off x="6848048" y="3101962"/>
            <a:ext cx="1758055" cy="1103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9B3B88-0F6E-FAC3-9BE5-3B86472F3480}"/>
              </a:ext>
            </a:extLst>
          </p:cNvPr>
          <p:cNvGrpSpPr/>
          <p:nvPr/>
        </p:nvGrpSpPr>
        <p:grpSpPr>
          <a:xfrm>
            <a:off x="9496401" y="1838168"/>
            <a:ext cx="1555531" cy="4383954"/>
            <a:chOff x="9496401" y="1838168"/>
            <a:chExt cx="1555531" cy="4383954"/>
          </a:xfrm>
        </p:grpSpPr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7786BEC9-9199-3CC6-4D64-41EB2637ECC8}"/>
                </a:ext>
              </a:extLst>
            </p:cNvPr>
            <p:cNvSpPr/>
            <p:nvPr/>
          </p:nvSpPr>
          <p:spPr>
            <a:xfrm>
              <a:off x="9496401" y="1838168"/>
              <a:ext cx="1555531" cy="4267200"/>
            </a:xfrm>
            <a:prstGeom prst="bracketPair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E9F54B-864E-84C2-51E5-4AAF7FBED629}"/>
                </a:ext>
              </a:extLst>
            </p:cNvPr>
            <p:cNvSpPr txBox="1"/>
            <p:nvPr/>
          </p:nvSpPr>
          <p:spPr>
            <a:xfrm>
              <a:off x="10002044" y="1974805"/>
              <a:ext cx="74522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0.5</a:t>
              </a:r>
            </a:p>
            <a:p>
              <a:r>
                <a:rPr lang="fr-FR" dirty="0"/>
                <a:t>0.2 </a:t>
              </a:r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  </a:t>
              </a:r>
            </a:p>
            <a:p>
              <a:endParaRPr lang="fr-FR" dirty="0"/>
            </a:p>
            <a:p>
              <a:r>
                <a:rPr lang="fr-FR" dirty="0"/>
                <a:t>0.6</a:t>
              </a:r>
            </a:p>
            <a:p>
              <a:r>
                <a:rPr lang="fr-FR" dirty="0"/>
                <a:t>1</a:t>
              </a:r>
            </a:p>
            <a:p>
              <a:endParaRPr lang="fr-F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36C3A4-E114-8D46-F1D7-B05C01420F64}"/>
              </a:ext>
            </a:extLst>
          </p:cNvPr>
          <p:cNvSpPr txBox="1"/>
          <p:nvPr/>
        </p:nvSpPr>
        <p:spPr>
          <a:xfrm>
            <a:off x="9496401" y="1330129"/>
            <a:ext cx="181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676 éléments</a:t>
            </a:r>
          </a:p>
        </p:txBody>
      </p:sp>
    </p:spTree>
    <p:extLst>
      <p:ext uri="{BB962C8B-B14F-4D97-AF65-F5344CB8AC3E}">
        <p14:creationId xmlns:p14="http://schemas.microsoft.com/office/powerpoint/2010/main" val="33116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3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8969-F99E-C8BE-C650-C1603DC6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9E277-592F-7135-EBF4-D2114B99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9377" y="6300014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897C3-9E02-3219-3F02-0426B4B9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59" y="1287460"/>
            <a:ext cx="4945836" cy="5340422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176D26D2-24CA-2957-555F-C62E71F02304}"/>
              </a:ext>
            </a:extLst>
          </p:cNvPr>
          <p:cNvSpPr/>
          <p:nvPr/>
        </p:nvSpPr>
        <p:spPr>
          <a:xfrm>
            <a:off x="1823903" y="1248477"/>
            <a:ext cx="893379" cy="52499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3EF77-BD86-7F86-25C4-0C076C0294F3}"/>
              </a:ext>
            </a:extLst>
          </p:cNvPr>
          <p:cNvSpPr txBox="1"/>
          <p:nvPr/>
        </p:nvSpPr>
        <p:spPr>
          <a:xfrm>
            <a:off x="838200" y="3581076"/>
            <a:ext cx="98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676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4BED56-B599-A04D-9B8B-7BD1E148A8AA}"/>
              </a:ext>
            </a:extLst>
          </p:cNvPr>
          <p:cNvGrpSpPr/>
          <p:nvPr/>
        </p:nvGrpSpPr>
        <p:grpSpPr>
          <a:xfrm>
            <a:off x="9332586" y="2226228"/>
            <a:ext cx="1744717" cy="4062651"/>
            <a:chOff x="9165021" y="2013257"/>
            <a:chExt cx="1628503" cy="4254727"/>
          </a:xfrm>
        </p:grpSpPr>
        <p:sp>
          <p:nvSpPr>
            <p:cNvPr id="17" name="Double Bracket 16">
              <a:extLst>
                <a:ext uri="{FF2B5EF4-FFF2-40B4-BE49-F238E27FC236}">
                  <a16:creationId xmlns:a16="http://schemas.microsoft.com/office/drawing/2014/main" id="{AB680B60-A489-D6B6-5FC0-81FAA8D2F89E}"/>
                </a:ext>
              </a:extLst>
            </p:cNvPr>
            <p:cNvSpPr/>
            <p:nvPr/>
          </p:nvSpPr>
          <p:spPr>
            <a:xfrm>
              <a:off x="9165021" y="2013257"/>
              <a:ext cx="1628503" cy="3888828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407CB-EE78-6400-DA89-A87FA1707734}"/>
                </a:ext>
              </a:extLst>
            </p:cNvPr>
            <p:cNvSpPr txBox="1"/>
            <p:nvPr/>
          </p:nvSpPr>
          <p:spPr>
            <a:xfrm>
              <a:off x="9553603" y="2013257"/>
              <a:ext cx="851337" cy="425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0.1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0.05</a:t>
              </a:r>
            </a:p>
            <a:p>
              <a:r>
                <a:rPr lang="fr-FR" sz="2400" b="1" dirty="0"/>
                <a:t>0.8</a:t>
              </a:r>
              <a:endParaRPr lang="fr-FR" sz="2400" dirty="0"/>
            </a:p>
            <a:p>
              <a:r>
                <a:rPr lang="fr-FR" sz="2400" dirty="0"/>
                <a:t>0.05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endParaRPr lang="fr-FR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A2C656-105E-3B0B-97A7-FF0B9F04E51A}"/>
              </a:ext>
            </a:extLst>
          </p:cNvPr>
          <p:cNvSpPr txBox="1"/>
          <p:nvPr/>
        </p:nvSpPr>
        <p:spPr>
          <a:xfrm>
            <a:off x="9179884" y="1472126"/>
            <a:ext cx="205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pour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D468E-566A-5E17-6F62-4F49139CF2FE}"/>
              </a:ext>
            </a:extLst>
          </p:cNvPr>
          <p:cNvSpPr/>
          <p:nvPr/>
        </p:nvSpPr>
        <p:spPr>
          <a:xfrm>
            <a:off x="6863254" y="2234773"/>
            <a:ext cx="882869" cy="348088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9A187-2E62-7492-7BA2-4FC1C3332039}"/>
              </a:ext>
            </a:extLst>
          </p:cNvPr>
          <p:cNvSpPr/>
          <p:nvPr/>
        </p:nvSpPr>
        <p:spPr>
          <a:xfrm>
            <a:off x="2909184" y="1248477"/>
            <a:ext cx="761493" cy="5340422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90E704-914D-5215-AA1F-AE68AD7EFC52}"/>
              </a:ext>
            </a:extLst>
          </p:cNvPr>
          <p:cNvSpPr/>
          <p:nvPr/>
        </p:nvSpPr>
        <p:spPr>
          <a:xfrm>
            <a:off x="4361793" y="1472126"/>
            <a:ext cx="2007476" cy="5026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Boite Noire</a:t>
            </a:r>
          </a:p>
        </p:txBody>
      </p:sp>
    </p:spTree>
    <p:extLst>
      <p:ext uri="{BB962C8B-B14F-4D97-AF65-F5344CB8AC3E}">
        <p14:creationId xmlns:p14="http://schemas.microsoft.com/office/powerpoint/2010/main" val="41340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20" grpId="0"/>
      <p:bldP spid="21" grpId="0" animBg="1"/>
      <p:bldP spid="2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A59EF1-EDB7-4C2E-96AF-48A5D0B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44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F4F008-9B0B-4AA9-BEE2-3D4EF7DEE848}" type="slidenum">
              <a:rPr lang="fr-FR" smtClean="0">
                <a:latin typeface="Potra Light"/>
              </a:rPr>
              <a:pPr/>
              <a:t>2</a:t>
            </a:fld>
            <a:endParaRPr lang="fr-FR" dirty="0">
              <a:solidFill>
                <a:schemeClr val="bg1"/>
              </a:solidFill>
              <a:latin typeface="Potra Light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2D8DCCEA-F10C-4EC6-9662-AB2BFD8EC853}"/>
              </a:ext>
            </a:extLst>
          </p:cNvPr>
          <p:cNvSpPr txBox="1">
            <a:spLocks/>
          </p:cNvSpPr>
          <p:nvPr/>
        </p:nvSpPr>
        <p:spPr>
          <a:xfrm>
            <a:off x="48582" y="5408956"/>
            <a:ext cx="10339756" cy="189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+mj-lt"/>
              </a:rPr>
              <a:t>Fotis KAPOTOS: </a:t>
            </a:r>
          </a:p>
          <a:p>
            <a:pPr algn="l"/>
            <a:r>
              <a:rPr lang="en-US" sz="3500" dirty="0">
                <a:latin typeface="+mj-lt"/>
              </a:rPr>
              <a:t>Telegram : @Fotisk07, WhatsApp : 0768265396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0094D81-DFA1-31A1-DDF0-ED0E692DE5E4}"/>
              </a:ext>
            </a:extLst>
          </p:cNvPr>
          <p:cNvSpPr txBox="1">
            <a:spLocks/>
          </p:cNvSpPr>
          <p:nvPr/>
        </p:nvSpPr>
        <p:spPr>
          <a:xfrm>
            <a:off x="4955619" y="2231811"/>
            <a:ext cx="6197600" cy="274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>
                <a:latin typeface="+mj-lt"/>
              </a:rPr>
              <a:t>INTRODUCTION A </a:t>
            </a:r>
          </a:p>
          <a:p>
            <a:r>
              <a:rPr lang="en-US" sz="5000" b="1" dirty="0">
                <a:latin typeface="+mj-lt"/>
              </a:rPr>
              <a:t>L’IA ET AUX RESEAUX </a:t>
            </a:r>
          </a:p>
          <a:p>
            <a:r>
              <a:rPr lang="en-US" sz="5000" b="1" dirty="0">
                <a:latin typeface="+mj-lt"/>
              </a:rPr>
              <a:t>DE NEURONES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4C1A308E-0DD3-F49A-3632-1E46DC3961D4}"/>
              </a:ext>
            </a:extLst>
          </p:cNvPr>
          <p:cNvSpPr txBox="1"/>
          <p:nvPr/>
        </p:nvSpPr>
        <p:spPr>
          <a:xfrm>
            <a:off x="2007000" y="269834"/>
            <a:ext cx="817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0" dirty="0">
                <a:solidFill>
                  <a:schemeClr val="bg1"/>
                </a:solidFill>
                <a:latin typeface="Potra Light" pitchFamily="2" charset="0"/>
                <a:cs typeface="Potra Light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25460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7D79-9BA8-F3DE-49A4-618E7F58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7F67-106B-D042-2BA7-CB9BB693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44C8B-48C6-015D-F35C-6BB8E38500E2}"/>
              </a:ext>
            </a:extLst>
          </p:cNvPr>
          <p:cNvGrpSpPr/>
          <p:nvPr/>
        </p:nvGrpSpPr>
        <p:grpSpPr>
          <a:xfrm>
            <a:off x="838200" y="1806637"/>
            <a:ext cx="1555531" cy="4383954"/>
            <a:chOff x="9496401" y="1838168"/>
            <a:chExt cx="1555531" cy="4383954"/>
          </a:xfrm>
        </p:grpSpPr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1141057B-94D0-F2FE-C930-A68DC3C9D450}"/>
                </a:ext>
              </a:extLst>
            </p:cNvPr>
            <p:cNvSpPr/>
            <p:nvPr/>
          </p:nvSpPr>
          <p:spPr>
            <a:xfrm>
              <a:off x="9496401" y="1838168"/>
              <a:ext cx="1555531" cy="4267200"/>
            </a:xfrm>
            <a:prstGeom prst="bracketPair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922B4-14B9-14D9-AD4D-E4A210D6B4E7}"/>
                </a:ext>
              </a:extLst>
            </p:cNvPr>
            <p:cNvSpPr txBox="1"/>
            <p:nvPr/>
          </p:nvSpPr>
          <p:spPr>
            <a:xfrm>
              <a:off x="10002044" y="1974805"/>
              <a:ext cx="74522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0.5</a:t>
              </a:r>
            </a:p>
            <a:p>
              <a:r>
                <a:rPr lang="fr-FR" dirty="0"/>
                <a:t>0.2 </a:t>
              </a:r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.</a:t>
              </a:r>
            </a:p>
            <a:p>
              <a:r>
                <a:rPr lang="fr-FR" dirty="0"/>
                <a:t>  </a:t>
              </a:r>
            </a:p>
            <a:p>
              <a:endParaRPr lang="fr-FR" dirty="0"/>
            </a:p>
            <a:p>
              <a:r>
                <a:rPr lang="fr-FR" dirty="0"/>
                <a:t>0.6</a:t>
              </a:r>
            </a:p>
            <a:p>
              <a:r>
                <a:rPr lang="fr-FR" dirty="0"/>
                <a:t>1</a:t>
              </a:r>
            </a:p>
            <a:p>
              <a:endParaRPr lang="fr-FR" dirty="0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6806335-3C70-E349-25EB-7DBC48A83EA3}"/>
              </a:ext>
            </a:extLst>
          </p:cNvPr>
          <p:cNvSpPr/>
          <p:nvPr/>
        </p:nvSpPr>
        <p:spPr>
          <a:xfrm>
            <a:off x="2848303" y="3268717"/>
            <a:ext cx="1219200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22485-80DB-FB11-44DC-CBFA3EFF49FC}"/>
              </a:ext>
            </a:extLst>
          </p:cNvPr>
          <p:cNvSpPr/>
          <p:nvPr/>
        </p:nvSpPr>
        <p:spPr>
          <a:xfrm>
            <a:off x="4771697" y="2690648"/>
            <a:ext cx="2942896" cy="17657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Réseau des neurones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6A46A1-6730-31D1-B231-9C86973E8615}"/>
              </a:ext>
            </a:extLst>
          </p:cNvPr>
          <p:cNvSpPr/>
          <p:nvPr/>
        </p:nvSpPr>
        <p:spPr>
          <a:xfrm>
            <a:off x="8135007" y="3268717"/>
            <a:ext cx="1208690" cy="630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B115E6-E8EF-BB63-B11C-87AAF96D5C5A}"/>
              </a:ext>
            </a:extLst>
          </p:cNvPr>
          <p:cNvGrpSpPr/>
          <p:nvPr/>
        </p:nvGrpSpPr>
        <p:grpSpPr>
          <a:xfrm>
            <a:off x="9652606" y="1943274"/>
            <a:ext cx="1744717" cy="4062651"/>
            <a:chOff x="9165021" y="2013257"/>
            <a:chExt cx="1628503" cy="4254727"/>
          </a:xfrm>
        </p:grpSpPr>
        <p:sp>
          <p:nvSpPr>
            <p:cNvPr id="15" name="Double Bracket 14">
              <a:extLst>
                <a:ext uri="{FF2B5EF4-FFF2-40B4-BE49-F238E27FC236}">
                  <a16:creationId xmlns:a16="http://schemas.microsoft.com/office/drawing/2014/main" id="{8B2B8EB9-A801-2709-3A9D-5743DD68AD95}"/>
                </a:ext>
              </a:extLst>
            </p:cNvPr>
            <p:cNvSpPr/>
            <p:nvPr/>
          </p:nvSpPr>
          <p:spPr>
            <a:xfrm>
              <a:off x="9165021" y="2013257"/>
              <a:ext cx="1628503" cy="3888828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C46CE5-DCCA-6D04-4253-BC5346514027}"/>
                </a:ext>
              </a:extLst>
            </p:cNvPr>
            <p:cNvSpPr txBox="1"/>
            <p:nvPr/>
          </p:nvSpPr>
          <p:spPr>
            <a:xfrm>
              <a:off x="9553603" y="2013257"/>
              <a:ext cx="851337" cy="425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0.1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0.05</a:t>
              </a:r>
            </a:p>
            <a:p>
              <a:r>
                <a:rPr lang="fr-FR" sz="2400" b="1" dirty="0"/>
                <a:t>0.8</a:t>
              </a:r>
              <a:endParaRPr lang="fr-FR" sz="2400" dirty="0"/>
            </a:p>
            <a:p>
              <a:r>
                <a:rPr lang="fr-FR" sz="2400" dirty="0"/>
                <a:t>0.05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3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39F1-3452-C802-0C46-D4A1CC4D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Mathématique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D54F-EF5B-6198-EA72-3A1AC3F28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931" y="2551879"/>
                <a:ext cx="4984531" cy="8771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FR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676</m:t>
                        </m:r>
                      </m:sup>
                    </m:sSup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FR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fr-FR" sz="5400" dirty="0"/>
                  <a:t> </a:t>
                </a:r>
              </a:p>
              <a:p>
                <a:endParaRPr lang="fr-FR" sz="5400" dirty="0"/>
              </a:p>
              <a:p>
                <a:endParaRPr lang="fr-FR" sz="5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D54F-EF5B-6198-EA72-3A1AC3F28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931" y="2551879"/>
                <a:ext cx="4984531" cy="8771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07CA-C27F-3301-C247-AEC7C2D1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FDE6F-5CE6-D260-5DF1-B646EE4E5DBF}"/>
                  </a:ext>
                </a:extLst>
              </p:cNvPr>
              <p:cNvSpPr txBox="1"/>
              <p:nvPr/>
            </p:nvSpPr>
            <p:spPr>
              <a:xfrm>
                <a:off x="5707117" y="2458863"/>
                <a:ext cx="6096000" cy="97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𝑓</m:t>
                          </m:r>
                        </m:e>
                      </m:acc>
                      <m:r>
                        <a:rPr lang="fr-FR" sz="5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676</m:t>
                          </m:r>
                        </m:sup>
                      </m:sSup>
                      <m:r>
                        <a:rPr lang="fr-FR" sz="5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fr-FR" sz="5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FDE6F-5CE6-D260-5DF1-B646EE4E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117" y="2458863"/>
                <a:ext cx="6096000" cy="970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4A57E-BC1E-7448-69A3-0EC7CB2F646D}"/>
                  </a:ext>
                </a:extLst>
              </p:cNvPr>
              <p:cNvSpPr txBox="1"/>
              <p:nvPr/>
            </p:nvSpPr>
            <p:spPr>
              <a:xfrm>
                <a:off x="1723039" y="4925590"/>
                <a:ext cx="8745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b="1" u="sng" dirty="0"/>
                  <a:t>But</a:t>
                </a:r>
                <a:r>
                  <a:rPr lang="fr-FR" sz="3200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𝑎𝑖𝑑𝑒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𝑠𝑒𝑎𝑢𝑥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𝑛𝑒𝑢𝑟𝑜𝑛𝑒𝑠</m:t>
                    </m:r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4A57E-BC1E-7448-69A3-0EC7CB2F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39" y="4925590"/>
                <a:ext cx="8745921" cy="646331"/>
              </a:xfrm>
              <a:prstGeom prst="rect">
                <a:avLst/>
              </a:prstGeom>
              <a:blipFill>
                <a:blip r:embed="rId4"/>
                <a:stretch>
                  <a:fillRect l="-2162" t="-14151" b="-34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3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982976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30F61-09D8-81B1-1E03-D17177E1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 anchor="ctr">
            <a:normAutofit/>
          </a:bodyPr>
          <a:lstStyle/>
          <a:p>
            <a:r>
              <a:rPr lang="fr-FR" dirty="0"/>
              <a:t>Approche biologique: le cerveau</a:t>
            </a:r>
          </a:p>
        </p:txBody>
      </p:sp>
      <p:pic>
        <p:nvPicPr>
          <p:cNvPr id="1026" name="Picture 2" descr="Cerveau : anatomie, rôle, schéma du cerveau humain">
            <a:extLst>
              <a:ext uri="{FF2B5EF4-FFF2-40B4-BE49-F238E27FC236}">
                <a16:creationId xmlns:a16="http://schemas.microsoft.com/office/drawing/2014/main" id="{8ABC57D6-805B-D7DB-3921-1E8A8B1C1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3" r="17661" b="2"/>
          <a:stretch/>
        </p:blipFill>
        <p:spPr bwMode="auto">
          <a:xfrm>
            <a:off x="746670" y="1552358"/>
            <a:ext cx="5710975" cy="4795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CF5C23-5B16-DE8C-3397-9C4ADD67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269" y="6429444"/>
            <a:ext cx="2773362" cy="3968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EF4F008-9B0B-4AA9-BEE2-3D4EF7DEE848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pic>
        <p:nvPicPr>
          <p:cNvPr id="3" name="Image 29">
            <a:extLst>
              <a:ext uri="{FF2B5EF4-FFF2-40B4-BE49-F238E27FC236}">
                <a16:creationId xmlns:a16="http://schemas.microsoft.com/office/drawing/2014/main" id="{7350F1B4-793A-9712-3140-A0FAFBEB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4" y="2085752"/>
            <a:ext cx="7609491" cy="57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1B2C-AE35-D27A-088E-74D00634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des Neurones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8D49-A75A-2E14-9037-B377B392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4A5E7-40F9-C675-6A9E-3D991C32D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699" y="1445078"/>
            <a:ext cx="4538103" cy="49001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17DC3-9502-BFBC-AED4-AD2F1D7E8703}"/>
              </a:ext>
            </a:extLst>
          </p:cNvPr>
          <p:cNvSpPr/>
          <p:nvPr/>
        </p:nvSpPr>
        <p:spPr>
          <a:xfrm>
            <a:off x="4771536" y="1681655"/>
            <a:ext cx="515007" cy="409903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8BD82E-4B16-66D8-5F11-6B6BDAF229D7}"/>
              </a:ext>
            </a:extLst>
          </p:cNvPr>
          <p:cNvSpPr/>
          <p:nvPr/>
        </p:nvSpPr>
        <p:spPr>
          <a:xfrm>
            <a:off x="4445876" y="1460844"/>
            <a:ext cx="2532993" cy="489782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722051-784F-F519-7C02-A676D9AC1CEA}"/>
              </a:ext>
            </a:extLst>
          </p:cNvPr>
          <p:cNvSpPr/>
          <p:nvPr/>
        </p:nvSpPr>
        <p:spPr>
          <a:xfrm>
            <a:off x="7254208" y="2273756"/>
            <a:ext cx="882869" cy="348088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6A07D-A557-3276-FC9E-49E9B034AA6C}"/>
              </a:ext>
            </a:extLst>
          </p:cNvPr>
          <p:cNvSpPr/>
          <p:nvPr/>
        </p:nvSpPr>
        <p:spPr>
          <a:xfrm>
            <a:off x="3300138" y="1287460"/>
            <a:ext cx="761493" cy="5340422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2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D5255-A5CF-4819-8793-0504C5B6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: le perceptron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96C91B-6F92-4ABD-9E6E-DF4788E0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003" y="6401284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EEFABCB7-0C2A-46C3-A408-5E1A071AFF1A}"/>
                  </a:ext>
                </a:extLst>
              </p:cNvPr>
              <p:cNvSpPr/>
              <p:nvPr/>
            </p:nvSpPr>
            <p:spPr>
              <a:xfrm>
                <a:off x="2767536" y="2227411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EEFABCB7-0C2A-46C3-A408-5E1A071AF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36" y="222741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9A57FF4-AF8F-43C9-9E3F-009CF09CB79D}"/>
                  </a:ext>
                </a:extLst>
              </p:cNvPr>
              <p:cNvSpPr txBox="1"/>
              <p:nvPr/>
            </p:nvSpPr>
            <p:spPr>
              <a:xfrm>
                <a:off x="662609" y="1150541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9A57FF4-AF8F-43C9-9E3F-009CF09CB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" y="1150541"/>
                <a:ext cx="954157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6924ABD-8640-42D1-B502-964F8DD9B5C2}"/>
                  </a:ext>
                </a:extLst>
              </p:cNvPr>
              <p:cNvSpPr txBox="1"/>
              <p:nvPr/>
            </p:nvSpPr>
            <p:spPr>
              <a:xfrm>
                <a:off x="701624" y="2410685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6924ABD-8640-42D1-B502-964F8DD9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24" y="2410685"/>
                <a:ext cx="9541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C6B150-2ED1-4418-B74F-0ABAB3B30B00}"/>
                  </a:ext>
                </a:extLst>
              </p:cNvPr>
              <p:cNvSpPr txBox="1"/>
              <p:nvPr/>
            </p:nvSpPr>
            <p:spPr>
              <a:xfrm>
                <a:off x="662608" y="3550628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C6B150-2ED1-4418-B74F-0ABAB3B3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8" y="3550628"/>
                <a:ext cx="954157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F7E9A07-DC5B-4255-B828-C23E28E9F412}"/>
              </a:ext>
            </a:extLst>
          </p:cNvPr>
          <p:cNvCxnSpPr>
            <a:cxnSpLocks/>
          </p:cNvCxnSpPr>
          <p:nvPr/>
        </p:nvCxnSpPr>
        <p:spPr>
          <a:xfrm flipV="1">
            <a:off x="1363747" y="3155418"/>
            <a:ext cx="1305892" cy="73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32C9639-EFA7-4D81-9CD8-FD3A2D6D53EB}"/>
              </a:ext>
            </a:extLst>
          </p:cNvPr>
          <p:cNvCxnSpPr>
            <a:cxnSpLocks/>
          </p:cNvCxnSpPr>
          <p:nvPr/>
        </p:nvCxnSpPr>
        <p:spPr>
          <a:xfrm flipV="1">
            <a:off x="1525198" y="2716637"/>
            <a:ext cx="1017030" cy="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02D30E4-962C-4FB5-A518-D7C5C561EBAC}"/>
                  </a:ext>
                </a:extLst>
              </p:cNvPr>
              <p:cNvSpPr txBox="1"/>
              <p:nvPr/>
            </p:nvSpPr>
            <p:spPr>
              <a:xfrm>
                <a:off x="3934743" y="2491834"/>
                <a:ext cx="435805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02D30E4-962C-4FB5-A518-D7C5C561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43" y="2491834"/>
                <a:ext cx="4358052" cy="385555"/>
              </a:xfrm>
              <a:prstGeom prst="rect">
                <a:avLst/>
              </a:prstGeom>
              <a:blipFill>
                <a:blip r:embed="rId6"/>
                <a:stretch>
                  <a:fillRect l="-420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83CDE05-A77A-4861-8003-2D01C45CD36C}"/>
                  </a:ext>
                </a:extLst>
              </p:cNvPr>
              <p:cNvSpPr txBox="1"/>
              <p:nvPr/>
            </p:nvSpPr>
            <p:spPr>
              <a:xfrm>
                <a:off x="1759286" y="1317457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83CDE05-A77A-4861-8003-2D01C45C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286" y="1317457"/>
                <a:ext cx="561692" cy="385555"/>
              </a:xfrm>
              <a:prstGeom prst="rect">
                <a:avLst/>
              </a:prstGeom>
              <a:blipFill>
                <a:blip r:embed="rId7"/>
                <a:stretch>
                  <a:fillRect l="-7609" r="-4348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0CB90534-72EE-4EAE-BA2D-2F7E0D2DFA07}"/>
                  </a:ext>
                </a:extLst>
              </p:cNvPr>
              <p:cNvSpPr txBox="1"/>
              <p:nvPr/>
            </p:nvSpPr>
            <p:spPr>
              <a:xfrm>
                <a:off x="1829536" y="2343333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0CB90534-72EE-4EAE-BA2D-2F7E0D2DF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36" y="2343333"/>
                <a:ext cx="561692" cy="385555"/>
              </a:xfrm>
              <a:prstGeom prst="rect">
                <a:avLst/>
              </a:prstGeom>
              <a:blipFill>
                <a:blip r:embed="rId8"/>
                <a:stretch>
                  <a:fillRect l="-6522" r="-4348"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CA5DEBC-502E-4572-8DB1-8BCC7AFB5A6A}"/>
              </a:ext>
            </a:extLst>
          </p:cNvPr>
          <p:cNvCxnSpPr>
            <a:cxnSpLocks/>
          </p:cNvCxnSpPr>
          <p:nvPr/>
        </p:nvCxnSpPr>
        <p:spPr>
          <a:xfrm>
            <a:off x="1323375" y="1391315"/>
            <a:ext cx="1338470" cy="80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A76F4C-78AC-410F-A725-B0C0A9B7F294}"/>
              </a:ext>
            </a:extLst>
          </p:cNvPr>
          <p:cNvCxnSpPr>
            <a:cxnSpLocks/>
          </p:cNvCxnSpPr>
          <p:nvPr/>
        </p:nvCxnSpPr>
        <p:spPr>
          <a:xfrm flipV="1">
            <a:off x="8424588" y="2721193"/>
            <a:ext cx="1008967" cy="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8CA3CDE-FAD6-41DC-B3B7-2CFA1800F6CD}"/>
                  </a:ext>
                </a:extLst>
              </p:cNvPr>
              <p:cNvSpPr txBox="1"/>
              <p:nvPr/>
            </p:nvSpPr>
            <p:spPr>
              <a:xfrm>
                <a:off x="8743412" y="2343333"/>
                <a:ext cx="2423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8CA3CDE-FAD6-41DC-B3B7-2CFA1800F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412" y="2343333"/>
                <a:ext cx="242374" cy="369332"/>
              </a:xfrm>
              <a:prstGeom prst="rect">
                <a:avLst/>
              </a:prstGeom>
              <a:blipFill>
                <a:blip r:embed="rId9"/>
                <a:stretch>
                  <a:fillRect l="-35000" r="-32500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AEE6175-B974-4A0D-8CC9-CACD6FBB476B}"/>
                  </a:ext>
                </a:extLst>
              </p:cNvPr>
              <p:cNvSpPr txBox="1"/>
              <p:nvPr/>
            </p:nvSpPr>
            <p:spPr>
              <a:xfrm>
                <a:off x="9678777" y="2491834"/>
                <a:ext cx="1249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AEE6175-B974-4A0D-8CC9-CACD6FBB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777" y="2491834"/>
                <a:ext cx="1249509" cy="369332"/>
              </a:xfrm>
              <a:prstGeom prst="rect">
                <a:avLst/>
              </a:prstGeom>
              <a:blipFill>
                <a:blip r:embed="rId10"/>
                <a:stretch>
                  <a:fillRect l="-5366" r="-8293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8C3AC05-63DB-4047-9040-BF563AF7ECF9}"/>
                  </a:ext>
                </a:extLst>
              </p:cNvPr>
              <p:cNvSpPr txBox="1"/>
              <p:nvPr/>
            </p:nvSpPr>
            <p:spPr>
              <a:xfrm>
                <a:off x="1878304" y="3577842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8C3AC05-63DB-4047-9040-BF563AF7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304" y="3577842"/>
                <a:ext cx="561692" cy="385555"/>
              </a:xfrm>
              <a:prstGeom prst="rect">
                <a:avLst/>
              </a:prstGeom>
              <a:blipFill>
                <a:blip r:embed="rId11"/>
                <a:stretch>
                  <a:fillRect l="-6522" r="-4348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1ED56A13-9085-4115-8F22-907E64ED4B5D}"/>
              </a:ext>
            </a:extLst>
          </p:cNvPr>
          <p:cNvSpPr txBox="1"/>
          <p:nvPr/>
        </p:nvSpPr>
        <p:spPr>
          <a:xfrm>
            <a:off x="4782455" y="3056680"/>
            <a:ext cx="19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Pré-activation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F2ECD7B-8CF0-4E28-818F-B9211546A6E1}"/>
              </a:ext>
            </a:extLst>
          </p:cNvPr>
          <p:cNvSpPr txBox="1"/>
          <p:nvPr/>
        </p:nvSpPr>
        <p:spPr>
          <a:xfrm>
            <a:off x="8834371" y="3056679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58A56B28-606D-4C6E-AE41-50CF4A5A6273}"/>
                  </a:ext>
                </a:extLst>
              </p:cNvPr>
              <p:cNvSpPr txBox="1"/>
              <p:nvPr/>
            </p:nvSpPr>
            <p:spPr>
              <a:xfrm>
                <a:off x="3633255" y="489926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58A56B28-606D-4C6E-AE41-50CF4A5A6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255" y="4899266"/>
                <a:ext cx="6096000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03D6C31-441B-4909-AC0C-006669B507CF}"/>
                  </a:ext>
                </a:extLst>
              </p:cNvPr>
              <p:cNvSpPr txBox="1"/>
              <p:nvPr/>
            </p:nvSpPr>
            <p:spPr>
              <a:xfrm>
                <a:off x="-798674" y="6027030"/>
                <a:ext cx="701702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03D6C31-441B-4909-AC0C-006669B5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8674" y="6027030"/>
                <a:ext cx="7017026" cy="5091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676574B-8C9A-4A5D-A500-55CE6E62F492}"/>
                  </a:ext>
                </a:extLst>
              </p:cNvPr>
              <p:cNvSpPr txBox="1"/>
              <p:nvPr/>
            </p:nvSpPr>
            <p:spPr>
              <a:xfrm>
                <a:off x="7220990" y="6074543"/>
                <a:ext cx="68116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676574B-8C9A-4A5D-A500-55CE6E62F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90" y="6074543"/>
                <a:ext cx="6811616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81330C2-4E80-4A01-AFB4-251CDCFFCD1E}"/>
                  </a:ext>
                </a:extLst>
              </p:cNvPr>
              <p:cNvSpPr txBox="1"/>
              <p:nvPr/>
            </p:nvSpPr>
            <p:spPr>
              <a:xfrm>
                <a:off x="5087339" y="5792831"/>
                <a:ext cx="453374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81330C2-4E80-4A01-AFB4-251CDCFF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39" y="5792831"/>
                <a:ext cx="4533741" cy="9775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48FA2C8-45D2-403A-8405-9DDF0FA1AEE9}"/>
                  </a:ext>
                </a:extLst>
              </p:cNvPr>
              <p:cNvSpPr txBox="1"/>
              <p:nvPr/>
            </p:nvSpPr>
            <p:spPr>
              <a:xfrm>
                <a:off x="1690712" y="4641313"/>
                <a:ext cx="1320105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48FA2C8-45D2-403A-8405-9DDF0FA1A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12" y="4641313"/>
                <a:ext cx="1320105" cy="9775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F36938C-9B15-4908-9B14-134B382821D9}"/>
                  </a:ext>
                </a:extLst>
              </p:cNvPr>
              <p:cNvSpPr txBox="1"/>
              <p:nvPr/>
            </p:nvSpPr>
            <p:spPr>
              <a:xfrm>
                <a:off x="192007" y="4923759"/>
                <a:ext cx="1633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𝐸𝑛𝑡𝑟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F36938C-9B15-4908-9B14-134B3828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7" y="4923759"/>
                <a:ext cx="163342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DB96720-8B93-4763-96DB-03CDF5D8AA7F}"/>
                  </a:ext>
                </a:extLst>
              </p:cNvPr>
              <p:cNvSpPr txBox="1"/>
              <p:nvPr/>
            </p:nvSpPr>
            <p:spPr>
              <a:xfrm>
                <a:off x="8624494" y="4899266"/>
                <a:ext cx="1633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𝑆𝑜𝑟𝑡𝑖𝑒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DB96720-8B93-4763-96DB-03CDF5D8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94" y="4899266"/>
                <a:ext cx="163342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30AE0B2-2236-43F3-8602-B40BA2E87532}"/>
                  </a:ext>
                </a:extLst>
              </p:cNvPr>
              <p:cNvSpPr txBox="1"/>
              <p:nvPr/>
            </p:nvSpPr>
            <p:spPr>
              <a:xfrm>
                <a:off x="3104593" y="4899269"/>
                <a:ext cx="1989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𝑃𝑎𝑟𝑎𝑚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è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𝑡𝑟𝑒𝑠</m:t>
                    </m:r>
                  </m:oMath>
                </a14:m>
                <a:r>
                  <a:rPr lang="fr-FR" sz="2400" dirty="0">
                    <a:solidFill>
                      <a:schemeClr val="accent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30AE0B2-2236-43F3-8602-B40BA2E8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593" y="4899269"/>
                <a:ext cx="1989753" cy="461665"/>
              </a:xfrm>
              <a:prstGeom prst="rect">
                <a:avLst/>
              </a:prstGeom>
              <a:blipFill>
                <a:blip r:embed="rId19"/>
                <a:stretch>
                  <a:fillRect l="-917" t="-10667" r="-306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FA08C33B-A38D-4DF8-9FE6-2F12EE00E335}"/>
                  </a:ext>
                </a:extLst>
              </p:cNvPr>
              <p:cNvSpPr txBox="1"/>
              <p:nvPr/>
            </p:nvSpPr>
            <p:spPr>
              <a:xfrm>
                <a:off x="9575836" y="4899263"/>
                <a:ext cx="30029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FA08C33B-A38D-4DF8-9FE6-2F12EE00E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836" y="4899263"/>
                <a:ext cx="3002934" cy="461665"/>
              </a:xfrm>
              <a:prstGeom prst="rect">
                <a:avLst/>
              </a:prstGeom>
              <a:blipFill>
                <a:blip r:embed="rId2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D4611C0-B078-4840-A038-60D7946D3D91}"/>
                  </a:ext>
                </a:extLst>
              </p:cNvPr>
              <p:cNvSpPr txBox="1"/>
              <p:nvPr/>
            </p:nvSpPr>
            <p:spPr>
              <a:xfrm>
                <a:off x="5086821" y="5317167"/>
                <a:ext cx="4619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D4611C0-B078-4840-A038-60D7946D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821" y="5317167"/>
                <a:ext cx="461914" cy="461665"/>
              </a:xfrm>
              <a:prstGeom prst="rect">
                <a:avLst/>
              </a:prstGeom>
              <a:blipFill>
                <a:blip r:embed="rId21"/>
                <a:stretch>
                  <a:fillRect l="-1316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7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8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BB64-BCE3-92F4-8615-E8A15CB1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d’activation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3A89D-C114-08A6-B540-6BF3F243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26</a:t>
            </a:fld>
            <a:endParaRPr lang="fr-FR"/>
          </a:p>
        </p:txBody>
      </p:sp>
      <p:pic>
        <p:nvPicPr>
          <p:cNvPr id="5" name="Image 17">
            <a:extLst>
              <a:ext uri="{FF2B5EF4-FFF2-40B4-BE49-F238E27FC236}">
                <a16:creationId xmlns:a16="http://schemas.microsoft.com/office/drawing/2014/main" id="{36681012-19A5-813A-BFFA-612CFC23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" y="2085351"/>
            <a:ext cx="11054833" cy="31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D760-A00A-9A83-6CB2-BAB63365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71328-A540-9C51-2700-3D9E9542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8DFBB6A0-B86A-45D4-4627-FEDEFC3E5FFC}"/>
                  </a:ext>
                </a:extLst>
              </p:cNvPr>
              <p:cNvSpPr/>
              <p:nvPr/>
            </p:nvSpPr>
            <p:spPr>
              <a:xfrm>
                <a:off x="2483757" y="2227411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8DFBB6A0-B86A-45D4-4627-FEDEFC3E5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57" y="222741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6">
                <a:extLst>
                  <a:ext uri="{FF2B5EF4-FFF2-40B4-BE49-F238E27FC236}">
                    <a16:creationId xmlns:a16="http://schemas.microsoft.com/office/drawing/2014/main" id="{4DB08296-3C80-8925-8F16-1037C6213763}"/>
                  </a:ext>
                </a:extLst>
              </p:cNvPr>
              <p:cNvSpPr txBox="1"/>
              <p:nvPr/>
            </p:nvSpPr>
            <p:spPr>
              <a:xfrm>
                <a:off x="417845" y="2410685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6">
                <a:extLst>
                  <a:ext uri="{FF2B5EF4-FFF2-40B4-BE49-F238E27FC236}">
                    <a16:creationId xmlns:a16="http://schemas.microsoft.com/office/drawing/2014/main" id="{4DB08296-3C80-8925-8F16-1037C6213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45" y="2410685"/>
                <a:ext cx="9541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7">
                <a:extLst>
                  <a:ext uri="{FF2B5EF4-FFF2-40B4-BE49-F238E27FC236}">
                    <a16:creationId xmlns:a16="http://schemas.microsoft.com/office/drawing/2014/main" id="{941ED560-2ECB-12DC-218C-A1EEFB8220CE}"/>
                  </a:ext>
                </a:extLst>
              </p:cNvPr>
              <p:cNvSpPr txBox="1"/>
              <p:nvPr/>
            </p:nvSpPr>
            <p:spPr>
              <a:xfrm>
                <a:off x="378829" y="3550628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7">
                <a:extLst>
                  <a:ext uri="{FF2B5EF4-FFF2-40B4-BE49-F238E27FC236}">
                    <a16:creationId xmlns:a16="http://schemas.microsoft.com/office/drawing/2014/main" id="{941ED560-2ECB-12DC-218C-A1EEFB822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9" y="3550628"/>
                <a:ext cx="9541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8">
            <a:extLst>
              <a:ext uri="{FF2B5EF4-FFF2-40B4-BE49-F238E27FC236}">
                <a16:creationId xmlns:a16="http://schemas.microsoft.com/office/drawing/2014/main" id="{4F177D4C-740E-6233-5CA4-6455C78B99E2}"/>
              </a:ext>
            </a:extLst>
          </p:cNvPr>
          <p:cNvCxnSpPr>
            <a:cxnSpLocks/>
          </p:cNvCxnSpPr>
          <p:nvPr/>
        </p:nvCxnSpPr>
        <p:spPr>
          <a:xfrm flipV="1">
            <a:off x="1079968" y="3155418"/>
            <a:ext cx="1305892" cy="73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9">
            <a:extLst>
              <a:ext uri="{FF2B5EF4-FFF2-40B4-BE49-F238E27FC236}">
                <a16:creationId xmlns:a16="http://schemas.microsoft.com/office/drawing/2014/main" id="{79769EAA-7B0F-1C29-D88C-379DD3295CEB}"/>
              </a:ext>
            </a:extLst>
          </p:cNvPr>
          <p:cNvCxnSpPr>
            <a:cxnSpLocks/>
          </p:cNvCxnSpPr>
          <p:nvPr/>
        </p:nvCxnSpPr>
        <p:spPr>
          <a:xfrm flipV="1">
            <a:off x="1241419" y="2716637"/>
            <a:ext cx="1017030" cy="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0">
                <a:extLst>
                  <a:ext uri="{FF2B5EF4-FFF2-40B4-BE49-F238E27FC236}">
                    <a16:creationId xmlns:a16="http://schemas.microsoft.com/office/drawing/2014/main" id="{D414CD91-7ACD-0861-7E86-97D012ED18A2}"/>
                  </a:ext>
                </a:extLst>
              </p:cNvPr>
              <p:cNvSpPr txBox="1"/>
              <p:nvPr/>
            </p:nvSpPr>
            <p:spPr>
              <a:xfrm>
                <a:off x="3650964" y="2491834"/>
                <a:ext cx="435805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0">
                <a:extLst>
                  <a:ext uri="{FF2B5EF4-FFF2-40B4-BE49-F238E27FC236}">
                    <a16:creationId xmlns:a16="http://schemas.microsoft.com/office/drawing/2014/main" id="{D414CD91-7ACD-0861-7E86-97D012ED1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964" y="2491834"/>
                <a:ext cx="4358052" cy="385555"/>
              </a:xfrm>
              <a:prstGeom prst="rect">
                <a:avLst/>
              </a:prstGeom>
              <a:blipFill>
                <a:blip r:embed="rId5"/>
                <a:stretch>
                  <a:fillRect l="-559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1">
                <a:extLst>
                  <a:ext uri="{FF2B5EF4-FFF2-40B4-BE49-F238E27FC236}">
                    <a16:creationId xmlns:a16="http://schemas.microsoft.com/office/drawing/2014/main" id="{F8813B5A-13ED-1A0F-3819-2637322E8410}"/>
                  </a:ext>
                </a:extLst>
              </p:cNvPr>
              <p:cNvSpPr txBox="1"/>
              <p:nvPr/>
            </p:nvSpPr>
            <p:spPr>
              <a:xfrm>
                <a:off x="1475507" y="1317457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1">
                <a:extLst>
                  <a:ext uri="{FF2B5EF4-FFF2-40B4-BE49-F238E27FC236}">
                    <a16:creationId xmlns:a16="http://schemas.microsoft.com/office/drawing/2014/main" id="{F8813B5A-13ED-1A0F-3819-2637322E8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07" y="1317457"/>
                <a:ext cx="561692" cy="385555"/>
              </a:xfrm>
              <a:prstGeom prst="rect">
                <a:avLst/>
              </a:prstGeom>
              <a:blipFill>
                <a:blip r:embed="rId6"/>
                <a:stretch>
                  <a:fillRect l="-6522" r="-4348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2">
                <a:extLst>
                  <a:ext uri="{FF2B5EF4-FFF2-40B4-BE49-F238E27FC236}">
                    <a16:creationId xmlns:a16="http://schemas.microsoft.com/office/drawing/2014/main" id="{920AFB20-287C-0ABD-FD1B-FAB3E21F3573}"/>
                  </a:ext>
                </a:extLst>
              </p:cNvPr>
              <p:cNvSpPr txBox="1"/>
              <p:nvPr/>
            </p:nvSpPr>
            <p:spPr>
              <a:xfrm>
                <a:off x="1545757" y="2343333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ZoneTexte 12">
                <a:extLst>
                  <a:ext uri="{FF2B5EF4-FFF2-40B4-BE49-F238E27FC236}">
                    <a16:creationId xmlns:a16="http://schemas.microsoft.com/office/drawing/2014/main" id="{920AFB20-287C-0ABD-FD1B-FAB3E21F3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57" y="2343333"/>
                <a:ext cx="561692" cy="385555"/>
              </a:xfrm>
              <a:prstGeom prst="rect">
                <a:avLst/>
              </a:prstGeom>
              <a:blipFill>
                <a:blip r:embed="rId7"/>
                <a:stretch>
                  <a:fillRect l="-7609" r="-4348"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3">
            <a:extLst>
              <a:ext uri="{FF2B5EF4-FFF2-40B4-BE49-F238E27FC236}">
                <a16:creationId xmlns:a16="http://schemas.microsoft.com/office/drawing/2014/main" id="{A8C75087-96C9-72D8-5A14-D5200DBB80E3}"/>
              </a:ext>
            </a:extLst>
          </p:cNvPr>
          <p:cNvCxnSpPr>
            <a:cxnSpLocks/>
          </p:cNvCxnSpPr>
          <p:nvPr/>
        </p:nvCxnSpPr>
        <p:spPr>
          <a:xfrm>
            <a:off x="1039596" y="1391315"/>
            <a:ext cx="1338470" cy="80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2AFB56D-B05A-FC4E-2485-8707DD4B2933}"/>
              </a:ext>
            </a:extLst>
          </p:cNvPr>
          <p:cNvCxnSpPr>
            <a:cxnSpLocks/>
          </p:cNvCxnSpPr>
          <p:nvPr/>
        </p:nvCxnSpPr>
        <p:spPr>
          <a:xfrm flipV="1">
            <a:off x="8140809" y="2721193"/>
            <a:ext cx="1008967" cy="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D3BB4EA-7C2C-C117-D838-7919C076666C}"/>
                  </a:ext>
                </a:extLst>
              </p:cNvPr>
              <p:cNvSpPr txBox="1"/>
              <p:nvPr/>
            </p:nvSpPr>
            <p:spPr>
              <a:xfrm>
                <a:off x="8459633" y="2343333"/>
                <a:ext cx="2423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D3BB4EA-7C2C-C117-D838-7919C076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633" y="2343333"/>
                <a:ext cx="242374" cy="369332"/>
              </a:xfrm>
              <a:prstGeom prst="rect">
                <a:avLst/>
              </a:prstGeom>
              <a:blipFill>
                <a:blip r:embed="rId8"/>
                <a:stretch>
                  <a:fillRect l="-35897" r="-358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E3C669E-1252-A52A-1D2A-949F88142FEF}"/>
                  </a:ext>
                </a:extLst>
              </p:cNvPr>
              <p:cNvSpPr txBox="1"/>
              <p:nvPr/>
            </p:nvSpPr>
            <p:spPr>
              <a:xfrm>
                <a:off x="9394998" y="2491834"/>
                <a:ext cx="1249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E3C669E-1252-A52A-1D2A-949F88142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98" y="2491834"/>
                <a:ext cx="1249509" cy="369332"/>
              </a:xfrm>
              <a:prstGeom prst="rect">
                <a:avLst/>
              </a:prstGeom>
              <a:blipFill>
                <a:blip r:embed="rId9"/>
                <a:stretch>
                  <a:fillRect l="-5366" r="-8780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1B55912-E8E4-549A-7EE6-46E34742EE7C}"/>
                  </a:ext>
                </a:extLst>
              </p:cNvPr>
              <p:cNvSpPr txBox="1"/>
              <p:nvPr/>
            </p:nvSpPr>
            <p:spPr>
              <a:xfrm>
                <a:off x="1594525" y="3577842"/>
                <a:ext cx="5616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1B55912-E8E4-549A-7EE6-46E34742E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525" y="3577842"/>
                <a:ext cx="561692" cy="385555"/>
              </a:xfrm>
              <a:prstGeom prst="rect">
                <a:avLst/>
              </a:prstGeom>
              <a:blipFill>
                <a:blip r:embed="rId10"/>
                <a:stretch>
                  <a:fillRect l="-7609" r="-4348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FFCDA710-21E5-2B49-1BE7-5505AC575C1B}"/>
              </a:ext>
            </a:extLst>
          </p:cNvPr>
          <p:cNvSpPr txBox="1"/>
          <p:nvPr/>
        </p:nvSpPr>
        <p:spPr>
          <a:xfrm>
            <a:off x="4498676" y="3056680"/>
            <a:ext cx="19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Pré-activation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8A36C6-6D6F-4A75-7F37-A95215899299}"/>
              </a:ext>
            </a:extLst>
          </p:cNvPr>
          <p:cNvSpPr txBox="1"/>
          <p:nvPr/>
        </p:nvSpPr>
        <p:spPr>
          <a:xfrm>
            <a:off x="8550592" y="3056679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8A3AA0-330C-B39F-9B86-3329A6E523BD}"/>
                  </a:ext>
                </a:extLst>
              </p:cNvPr>
              <p:cNvSpPr txBox="1"/>
              <p:nvPr/>
            </p:nvSpPr>
            <p:spPr>
              <a:xfrm>
                <a:off x="3398157" y="3883016"/>
                <a:ext cx="6773966" cy="28007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Exemple :</a:t>
                </a:r>
              </a:p>
              <a:p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1=0,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2=1,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3=2</m:t>
                    </m:r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fr-FR" sz="2400" b="0" dirty="0"/>
              </a:p>
              <a:p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=1∗0+0∗1+2∗1+2=4</m:t>
                    </m:r>
                  </m:oMath>
                </a14:m>
                <a:endParaRPr lang="fr-FR" sz="2400" b="0" dirty="0"/>
              </a:p>
              <a:p>
                <a:endParaRPr lang="fr-FR" sz="2400" dirty="0"/>
              </a:p>
              <a:p>
                <a:r>
                  <a:rPr lang="fr-FR" sz="3200" dirty="0"/>
                  <a:t>Avec relu,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fr-FR" sz="32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8A3AA0-330C-B39F-9B86-3329A6E5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57" y="3883016"/>
                <a:ext cx="6773966" cy="2800767"/>
              </a:xfrm>
              <a:prstGeom prst="rect">
                <a:avLst/>
              </a:prstGeom>
              <a:blipFill>
                <a:blip r:embed="rId11"/>
                <a:stretch>
                  <a:fillRect l="-2154" t="-15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5">
                <a:extLst>
                  <a:ext uri="{FF2B5EF4-FFF2-40B4-BE49-F238E27FC236}">
                    <a16:creationId xmlns:a16="http://schemas.microsoft.com/office/drawing/2014/main" id="{6DB58369-6D0B-A453-50FC-1D202482F8E6}"/>
                  </a:ext>
                </a:extLst>
              </p:cNvPr>
              <p:cNvSpPr txBox="1"/>
              <p:nvPr/>
            </p:nvSpPr>
            <p:spPr>
              <a:xfrm>
                <a:off x="361121" y="1149923"/>
                <a:ext cx="954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6" name="ZoneTexte 5">
                <a:extLst>
                  <a:ext uri="{FF2B5EF4-FFF2-40B4-BE49-F238E27FC236}">
                    <a16:creationId xmlns:a16="http://schemas.microsoft.com/office/drawing/2014/main" id="{6DB58369-6D0B-A453-50FC-1D202482F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21" y="1149923"/>
                <a:ext cx="954157" cy="461665"/>
              </a:xfrm>
              <a:prstGeom prst="rect">
                <a:avLst/>
              </a:prstGeom>
              <a:blipFill>
                <a:blip r:embed="rId1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3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199B0-A43E-415E-BCC9-22921515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6" y="230118"/>
            <a:ext cx="10991273" cy="732155"/>
          </a:xfrm>
        </p:spPr>
        <p:txBody>
          <a:bodyPr>
            <a:normAutofit fontScale="90000"/>
          </a:bodyPr>
          <a:lstStyle/>
          <a:p>
            <a:r>
              <a:rPr lang="fr-FR" dirty="0"/>
              <a:t>Couche de neurones: des perceptrons en parallèles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B9D56343-67BF-43C3-9AF0-686A269C25C1}"/>
                  </a:ext>
                </a:extLst>
              </p:cNvPr>
              <p:cNvSpPr/>
              <p:nvPr/>
            </p:nvSpPr>
            <p:spPr>
              <a:xfrm>
                <a:off x="4064000" y="18669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B9D56343-67BF-43C3-9AF0-686A269C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0" y="1866900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8D7D3C4-A371-4338-A15E-094364437BB8}"/>
              </a:ext>
            </a:extLst>
          </p:cNvPr>
          <p:cNvCxnSpPr>
            <a:cxnSpLocks/>
            <a:stCxn id="30" idx="3"/>
            <a:endCxn id="5" idx="2"/>
          </p:cNvCxnSpPr>
          <p:nvPr/>
        </p:nvCxnSpPr>
        <p:spPr>
          <a:xfrm flipV="1">
            <a:off x="2913883" y="2324100"/>
            <a:ext cx="1150117" cy="52487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B70693-EAA0-41C4-840E-C820A394F2B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921000" y="3886200"/>
            <a:ext cx="1146558" cy="6477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A1F7666-8322-4A5A-A99F-517F3B870BD2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913883" y="2848972"/>
            <a:ext cx="1150117" cy="58002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22ED044-4EE1-4C27-8AA2-2128C18092E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921000" y="3429000"/>
            <a:ext cx="1146558" cy="4572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4561B5A-211B-419A-AEEC-69C8BAA65BE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913883" y="2848972"/>
            <a:ext cx="1150117" cy="168492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01FDA6-E54C-41CD-AA7B-9A80C00FD915}"/>
              </a:ext>
            </a:extLst>
          </p:cNvPr>
          <p:cNvCxnSpPr>
            <a:cxnSpLocks/>
            <a:stCxn id="32" idx="3"/>
            <a:endCxn id="5" idx="2"/>
          </p:cNvCxnSpPr>
          <p:nvPr/>
        </p:nvCxnSpPr>
        <p:spPr>
          <a:xfrm flipV="1">
            <a:off x="2921000" y="2324100"/>
            <a:ext cx="1143000" cy="15621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9D0A118-B4A1-4EFE-BED8-F0F9B8BD2414}"/>
                  </a:ext>
                </a:extLst>
              </p:cNvPr>
              <p:cNvSpPr txBox="1"/>
              <p:nvPr/>
            </p:nvSpPr>
            <p:spPr>
              <a:xfrm>
                <a:off x="571500" y="2971800"/>
                <a:ext cx="129817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9D0A118-B4A1-4EFE-BED8-F0F9B8BD2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2971800"/>
                <a:ext cx="1298176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1CBEAC8-51AE-447C-B0DD-E794A18BBB45}"/>
                  </a:ext>
                </a:extLst>
              </p:cNvPr>
              <p:cNvSpPr txBox="1"/>
              <p:nvPr/>
            </p:nvSpPr>
            <p:spPr>
              <a:xfrm>
                <a:off x="2548975" y="266430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1CBEAC8-51AE-447C-B0DD-E794A18B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5" y="2664306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4261768-94AB-48AC-9F6F-9FFB0A1B9CA5}"/>
                  </a:ext>
                </a:extLst>
              </p:cNvPr>
              <p:cNvSpPr txBox="1"/>
              <p:nvPr/>
            </p:nvSpPr>
            <p:spPr>
              <a:xfrm>
                <a:off x="2548975" y="370153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4261768-94AB-48AC-9F6F-9FFB0A1B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5" y="3701534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457C932F-093B-44DC-952B-BBB8572E608F}"/>
                  </a:ext>
                </a:extLst>
              </p:cNvPr>
              <p:cNvSpPr/>
              <p:nvPr/>
            </p:nvSpPr>
            <p:spPr>
              <a:xfrm>
                <a:off x="4064000" y="29718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457C932F-093B-44DC-952B-BBB8572E6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0" y="2971800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1EF0E17-B0F2-49C3-BD6A-B77577963820}"/>
                  </a:ext>
                </a:extLst>
              </p:cNvPr>
              <p:cNvSpPr/>
              <p:nvPr/>
            </p:nvSpPr>
            <p:spPr>
              <a:xfrm>
                <a:off x="4064000" y="40767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1EF0E17-B0F2-49C3-BD6A-B77577963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0" y="4076700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401C90FA-C7B6-4EF7-86B9-B8443DB46708}"/>
              </a:ext>
            </a:extLst>
          </p:cNvPr>
          <p:cNvCxnSpPr>
            <a:cxnSpLocks/>
          </p:cNvCxnSpPr>
          <p:nvPr/>
        </p:nvCxnSpPr>
        <p:spPr>
          <a:xfrm>
            <a:off x="4978400" y="2332358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60ED687-AC69-4414-8458-FA157CBFD23A}"/>
              </a:ext>
            </a:extLst>
          </p:cNvPr>
          <p:cNvCxnSpPr>
            <a:cxnSpLocks/>
          </p:cNvCxnSpPr>
          <p:nvPr/>
        </p:nvCxnSpPr>
        <p:spPr>
          <a:xfrm>
            <a:off x="4978400" y="3437257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21A3AD9-9E00-478A-B156-92516683888E}"/>
              </a:ext>
            </a:extLst>
          </p:cNvPr>
          <p:cNvCxnSpPr>
            <a:cxnSpLocks/>
          </p:cNvCxnSpPr>
          <p:nvPr/>
        </p:nvCxnSpPr>
        <p:spPr>
          <a:xfrm>
            <a:off x="4978400" y="4533900"/>
            <a:ext cx="28194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D8BD5C-54C7-4080-B3E7-50D6513B1157}"/>
                  </a:ext>
                </a:extLst>
              </p:cNvPr>
              <p:cNvSpPr txBox="1"/>
              <p:nvPr/>
            </p:nvSpPr>
            <p:spPr>
              <a:xfrm>
                <a:off x="7810333" y="2102884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D8BD5C-54C7-4080-B3E7-50D6513B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33" y="2102884"/>
                <a:ext cx="366639" cy="369332"/>
              </a:xfrm>
              <a:prstGeom prst="rect">
                <a:avLst/>
              </a:prstGeom>
              <a:blipFill>
                <a:blip r:embed="rId9"/>
                <a:stretch>
                  <a:fillRect l="-20000" r="-666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D40065-CB98-4E19-8E31-ED1DA0275A26}"/>
                  </a:ext>
                </a:extLst>
              </p:cNvPr>
              <p:cNvSpPr txBox="1"/>
              <p:nvPr/>
            </p:nvSpPr>
            <p:spPr>
              <a:xfrm>
                <a:off x="7806775" y="3217904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D40065-CB98-4E19-8E31-ED1DA0275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75" y="3217904"/>
                <a:ext cx="373757" cy="369332"/>
              </a:xfrm>
              <a:prstGeom prst="rect">
                <a:avLst/>
              </a:prstGeom>
              <a:blipFill>
                <a:blip r:embed="rId10"/>
                <a:stretch>
                  <a:fillRect l="-19672" r="-655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0A70263-FA31-488C-AA98-CA271A2FA25B}"/>
                  </a:ext>
                </a:extLst>
              </p:cNvPr>
              <p:cNvSpPr txBox="1"/>
              <p:nvPr/>
            </p:nvSpPr>
            <p:spPr>
              <a:xfrm>
                <a:off x="7806775" y="4300141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0A70263-FA31-488C-AA98-CA271A2F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75" y="4300141"/>
                <a:ext cx="373757" cy="369332"/>
              </a:xfrm>
              <a:prstGeom prst="rect">
                <a:avLst/>
              </a:prstGeom>
              <a:blipFill>
                <a:blip r:embed="rId11"/>
                <a:stretch>
                  <a:fillRect l="-19672" r="-655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D57108E-F0B3-4FC7-81ED-D041C20B7D13}"/>
                  </a:ext>
                </a:extLst>
              </p:cNvPr>
              <p:cNvSpPr txBox="1"/>
              <p:nvPr/>
            </p:nvSpPr>
            <p:spPr>
              <a:xfrm>
                <a:off x="3285908" y="176465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D57108E-F0B3-4FC7-81ED-D041C20B7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908" y="1764656"/>
                <a:ext cx="6096000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4EFF41-DC56-41B7-959D-DCD706C50C83}"/>
                  </a:ext>
                </a:extLst>
              </p:cNvPr>
              <p:cNvSpPr txBox="1"/>
              <p:nvPr/>
            </p:nvSpPr>
            <p:spPr>
              <a:xfrm>
                <a:off x="3285908" y="286955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4EFF41-DC56-41B7-959D-DCD706C50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908" y="2869555"/>
                <a:ext cx="6096000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072C273B-0E6C-4835-8D2D-A67973B6CEE2}"/>
                  </a:ext>
                </a:extLst>
              </p:cNvPr>
              <p:cNvSpPr txBox="1"/>
              <p:nvPr/>
            </p:nvSpPr>
            <p:spPr>
              <a:xfrm>
                <a:off x="3285908" y="399223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072C273B-0E6C-4835-8D2D-A67973B6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908" y="3992237"/>
                <a:ext cx="6096000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884B318E-6E28-4EFD-ADB2-0A065CD46CC7}"/>
                  </a:ext>
                </a:extLst>
              </p:cNvPr>
              <p:cNvSpPr txBox="1"/>
              <p:nvPr/>
            </p:nvSpPr>
            <p:spPr>
              <a:xfrm>
                <a:off x="523932" y="5421081"/>
                <a:ext cx="1325812" cy="97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884B318E-6E28-4EFD-ADB2-0A065CD4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2" y="5421081"/>
                <a:ext cx="1325812" cy="9782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8DFF7A9-C323-4F76-838B-70732C069043}"/>
                  </a:ext>
                </a:extLst>
              </p:cNvPr>
              <p:cNvSpPr txBox="1"/>
              <p:nvPr/>
            </p:nvSpPr>
            <p:spPr>
              <a:xfrm>
                <a:off x="9093868" y="3582526"/>
                <a:ext cx="1325811" cy="97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8DFF7A9-C323-4F76-838B-70732C06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868" y="3582526"/>
                <a:ext cx="1325811" cy="9782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E76C936-CFD3-4F95-BA05-A8000AEC549A}"/>
                  </a:ext>
                </a:extLst>
              </p:cNvPr>
              <p:cNvSpPr txBox="1"/>
              <p:nvPr/>
            </p:nvSpPr>
            <p:spPr>
              <a:xfrm>
                <a:off x="9093868" y="2222536"/>
                <a:ext cx="1398523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CE76C936-CFD3-4F95-BA05-A8000AEC5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868" y="2222536"/>
                <a:ext cx="1398523" cy="1189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Espace réservé du numéro de diapositive 70">
            <a:extLst>
              <a:ext uri="{FF2B5EF4-FFF2-40B4-BE49-F238E27FC236}">
                <a16:creationId xmlns:a16="http://schemas.microsoft.com/office/drawing/2014/main" id="{53FD679A-97AC-41FE-ADAE-3947F75F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B438A307-33A7-486E-AA2C-6E7085427A3B}"/>
                  </a:ext>
                </a:extLst>
              </p:cNvPr>
              <p:cNvSpPr txBox="1"/>
              <p:nvPr/>
            </p:nvSpPr>
            <p:spPr>
              <a:xfrm>
                <a:off x="1849744" y="5315699"/>
                <a:ext cx="2393091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B438A307-33A7-486E-AA2C-6E708542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44" y="5315699"/>
                <a:ext cx="2393091" cy="11890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BF341251-E6E8-4C33-B7D6-8A4769DBF63F}"/>
                  </a:ext>
                </a:extLst>
              </p:cNvPr>
              <p:cNvSpPr txBox="1"/>
              <p:nvPr/>
            </p:nvSpPr>
            <p:spPr>
              <a:xfrm>
                <a:off x="4177570" y="5220416"/>
                <a:ext cx="3270895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BF341251-E6E8-4C33-B7D6-8A4769DBF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570" y="5220416"/>
                <a:ext cx="3270895" cy="13796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A2B61052-93B1-4E8C-927E-4D83B23E69E0}"/>
                  </a:ext>
                </a:extLst>
              </p:cNvPr>
              <p:cNvSpPr txBox="1"/>
              <p:nvPr/>
            </p:nvSpPr>
            <p:spPr>
              <a:xfrm>
                <a:off x="7382258" y="5742556"/>
                <a:ext cx="1999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A2B61052-93B1-4E8C-927E-4D83B23E6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258" y="5742556"/>
                <a:ext cx="1999650" cy="369332"/>
              </a:xfrm>
              <a:prstGeom prst="rect">
                <a:avLst/>
              </a:prstGeom>
              <a:blipFill>
                <a:blip r:embed="rId20"/>
                <a:stretch>
                  <a:fillRect l="-1220" r="-4878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1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30" grpId="0"/>
      <p:bldP spid="32" grpId="0"/>
      <p:bldP spid="33" grpId="0" animBg="1"/>
      <p:bldP spid="34" grpId="0" animBg="1"/>
      <p:bldP spid="42" grpId="0"/>
      <p:bldP spid="43" grpId="0"/>
      <p:bldP spid="44" grpId="0"/>
      <p:bldP spid="52" grpId="0"/>
      <p:bldP spid="62" grpId="0"/>
      <p:bldP spid="63" grpId="0"/>
      <p:bldP spid="68" grpId="0"/>
      <p:bldP spid="69" grpId="0"/>
      <p:bldP spid="70" grpId="0"/>
      <p:bldP spid="72" grpId="0"/>
      <p:bldP spid="73" grpId="0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 de neurones : le multi-perceptron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6D67F6B-00A7-44E2-9268-B46B5DB6830B}"/>
              </a:ext>
            </a:extLst>
          </p:cNvPr>
          <p:cNvSpPr/>
          <p:nvPr/>
        </p:nvSpPr>
        <p:spPr>
          <a:xfrm>
            <a:off x="3619500" y="212719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3CBA76-657A-4F8E-A808-3216FE09A60D}"/>
              </a:ext>
            </a:extLst>
          </p:cNvPr>
          <p:cNvSpPr/>
          <p:nvPr/>
        </p:nvSpPr>
        <p:spPr>
          <a:xfrm>
            <a:off x="3619500" y="296927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1D8CC7-A199-460D-90A8-AC4841DE598C}"/>
              </a:ext>
            </a:extLst>
          </p:cNvPr>
          <p:cNvSpPr/>
          <p:nvPr/>
        </p:nvSpPr>
        <p:spPr>
          <a:xfrm>
            <a:off x="3619500" y="381135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E678C9D-0962-483B-AB8A-891032CC653F}"/>
              </a:ext>
            </a:extLst>
          </p:cNvPr>
          <p:cNvSpPr/>
          <p:nvPr/>
        </p:nvSpPr>
        <p:spPr>
          <a:xfrm>
            <a:off x="5334000" y="4067575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39595C4-E9A9-4ECE-BE3C-D15128B9743D}"/>
              </a:ext>
            </a:extLst>
          </p:cNvPr>
          <p:cNvSpPr/>
          <p:nvPr/>
        </p:nvSpPr>
        <p:spPr>
          <a:xfrm>
            <a:off x="5333999" y="3298908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E39CB67-9B6B-4FE6-91F0-4997DD0AC0E8}"/>
              </a:ext>
            </a:extLst>
          </p:cNvPr>
          <p:cNvSpPr/>
          <p:nvPr/>
        </p:nvSpPr>
        <p:spPr>
          <a:xfrm>
            <a:off x="5333999" y="2530241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019C189-4123-4BFD-B4B3-8BF6ABD62FBC}"/>
              </a:ext>
            </a:extLst>
          </p:cNvPr>
          <p:cNvSpPr/>
          <p:nvPr/>
        </p:nvSpPr>
        <p:spPr>
          <a:xfrm>
            <a:off x="5333998" y="1761574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F3CD9A0-302A-4D5E-ABF4-88B70BEF4183}"/>
              </a:ext>
            </a:extLst>
          </p:cNvPr>
          <p:cNvSpPr/>
          <p:nvPr/>
        </p:nvSpPr>
        <p:spPr>
          <a:xfrm>
            <a:off x="7048498" y="3298908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FA256B-FC6C-4BE0-9812-867A475618B9}"/>
              </a:ext>
            </a:extLst>
          </p:cNvPr>
          <p:cNvSpPr/>
          <p:nvPr/>
        </p:nvSpPr>
        <p:spPr>
          <a:xfrm>
            <a:off x="7048498" y="2530240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86513B6-3A59-455A-8E47-DB5952FDCDD8}"/>
              </a:ext>
            </a:extLst>
          </p:cNvPr>
          <p:cNvSpPr/>
          <p:nvPr/>
        </p:nvSpPr>
        <p:spPr>
          <a:xfrm>
            <a:off x="8762997" y="2969273"/>
            <a:ext cx="51244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FFA87E-6D1D-4C86-ABFC-0E0DA59D7B54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4131945" y="2017797"/>
            <a:ext cx="1202053" cy="365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2A9CC36-3E95-4A6E-82EB-EE76FB591E08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131945" y="2383416"/>
            <a:ext cx="1202054" cy="4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A0A3ED6-D3B9-4F9E-A27D-5AD2677199E2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4131945" y="2383416"/>
            <a:ext cx="1202054" cy="117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E847E3C-1566-4AAA-972A-744D6E94C76A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131945" y="2383416"/>
            <a:ext cx="1202055" cy="1940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64DC278-7615-4CCE-861E-AE93D362C166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4131945" y="2017797"/>
            <a:ext cx="1202053" cy="1207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E89A73E-4CBE-4F8A-ACC1-99B34C51062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131945" y="3225496"/>
            <a:ext cx="1202054" cy="32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DAB5C4-86C6-44F2-8982-C6DA991D20A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131945" y="3225496"/>
            <a:ext cx="1202055" cy="1098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34135E8-B45E-4D7B-AB1C-E6D5EDBE0CB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131945" y="2786464"/>
            <a:ext cx="1202054" cy="439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07DA48A-2C09-4FD0-8DCD-8AFF8ED20957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131945" y="2017797"/>
            <a:ext cx="1202053" cy="2049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39AB758-57C2-480E-98CF-189E46330539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31945" y="2786464"/>
            <a:ext cx="1202054" cy="1281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0E97762-75ED-4C8F-A47B-C7C83EDD246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4131945" y="3555131"/>
            <a:ext cx="1202054" cy="512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82F3BA7-6978-46DE-8DA9-3511CA88DBA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131945" y="4067576"/>
            <a:ext cx="1202055" cy="256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4D2DE80-6349-4A12-BA89-CC6FC293A88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846443" y="2017797"/>
            <a:ext cx="1202055" cy="768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F0F0FFF5-6878-4255-94E3-0ED88CD42587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846443" y="2017797"/>
            <a:ext cx="1202055" cy="153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F700F41-95FE-40F3-AAB4-3761CA355B7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5846444" y="2786463"/>
            <a:ext cx="12020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5E2FC03-E9F5-495A-9752-76D45F91BDD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5846444" y="2786464"/>
            <a:ext cx="1202054" cy="76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74E5647-84BA-4455-A7AE-A1860B5FD32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5846444" y="3555131"/>
            <a:ext cx="1202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19807A0-B98D-4C8D-84B7-E0DF6409A0B1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5846444" y="2786463"/>
            <a:ext cx="1202054" cy="768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3F11114-D68C-4050-BA07-C27CA4A62B18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846445" y="2786463"/>
            <a:ext cx="1202053" cy="1537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B3659335-F936-456C-93E5-66BEF6294C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5846445" y="3555131"/>
            <a:ext cx="1202053" cy="76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2779A18-1D9E-473E-8376-D7E4D9C0E2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560943" y="2786463"/>
            <a:ext cx="1202054" cy="43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C2E2EE7D-2450-4C33-89FF-07DA14F631C3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7560943" y="3225496"/>
            <a:ext cx="1202054" cy="32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FDCB5531-CF7B-47F3-AE63-A03E05601B63}"/>
                  </a:ext>
                </a:extLst>
              </p:cNvPr>
              <p:cNvSpPr txBox="1"/>
              <p:nvPr/>
            </p:nvSpPr>
            <p:spPr>
              <a:xfrm>
                <a:off x="1698367" y="2735864"/>
                <a:ext cx="1320105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FDCB5531-CF7B-47F3-AE63-A03E05601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367" y="2735864"/>
                <a:ext cx="1320105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186061E8-2156-4C46-93B4-9DA179919E37}"/>
                  </a:ext>
                </a:extLst>
              </p:cNvPr>
              <p:cNvSpPr txBox="1"/>
              <p:nvPr/>
            </p:nvSpPr>
            <p:spPr>
              <a:xfrm>
                <a:off x="2911636" y="4380530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186061E8-2156-4C46-93B4-9DA17991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36" y="4380530"/>
                <a:ext cx="1928178" cy="476990"/>
              </a:xfrm>
              <a:prstGeom prst="rect">
                <a:avLst/>
              </a:prstGeom>
              <a:blipFill>
                <a:blip r:embed="rId3"/>
                <a:stretch>
                  <a:fillRect l="-949" r="-8544" b="-10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Espace réservé du numéro de diapositive 120">
            <a:extLst>
              <a:ext uri="{FF2B5EF4-FFF2-40B4-BE49-F238E27FC236}">
                <a16:creationId xmlns:a16="http://schemas.microsoft.com/office/drawing/2014/main" id="{C998C61F-0633-4FA9-842F-12DEF395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897C1F9C-EE97-4BF1-BAD0-0BD16FC4C275}"/>
                  </a:ext>
                </a:extLst>
              </p:cNvPr>
              <p:cNvSpPr txBox="1"/>
              <p:nvPr/>
            </p:nvSpPr>
            <p:spPr>
              <a:xfrm>
                <a:off x="10257192" y="3039985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897C1F9C-EE97-4BF1-BAD0-0BD16FC4C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92" y="3039985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E2074D62-7099-4079-9A83-D325321D176F}"/>
              </a:ext>
            </a:extLst>
          </p:cNvPr>
          <p:cNvCxnSpPr>
            <a:cxnSpLocks/>
            <a:stCxn id="13" idx="6"/>
            <a:endCxn id="122" idx="1"/>
          </p:cNvCxnSpPr>
          <p:nvPr/>
        </p:nvCxnSpPr>
        <p:spPr>
          <a:xfrm flipV="1">
            <a:off x="9275442" y="3224651"/>
            <a:ext cx="981750" cy="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0637C29B-1632-48C1-8A4D-0170FF418168}"/>
                  </a:ext>
                </a:extLst>
              </p:cNvPr>
              <p:cNvSpPr txBox="1"/>
              <p:nvPr/>
            </p:nvSpPr>
            <p:spPr>
              <a:xfrm>
                <a:off x="835488" y="5619706"/>
                <a:ext cx="10323467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0637C29B-1632-48C1-8A4D-0170FF41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88" y="5619706"/>
                <a:ext cx="10323467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5F092E1F-5BA7-475C-97CE-CA8C6182FDFE}"/>
                  </a:ext>
                </a:extLst>
              </p:cNvPr>
              <p:cNvSpPr txBox="1"/>
              <p:nvPr/>
            </p:nvSpPr>
            <p:spPr>
              <a:xfrm>
                <a:off x="4626131" y="4733257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5F092E1F-5BA7-475C-97CE-CA8C6182F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31" y="4733257"/>
                <a:ext cx="1928178" cy="476990"/>
              </a:xfrm>
              <a:prstGeom prst="rect">
                <a:avLst/>
              </a:prstGeom>
              <a:blipFill>
                <a:blip r:embed="rId6"/>
                <a:stretch>
                  <a:fillRect l="-949" r="-8544" b="-101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6B0D83DC-C4F9-4FF1-9443-EE96629E8CFE}"/>
                  </a:ext>
                </a:extLst>
              </p:cNvPr>
              <p:cNvSpPr txBox="1"/>
              <p:nvPr/>
            </p:nvSpPr>
            <p:spPr>
              <a:xfrm>
                <a:off x="8073388" y="3451958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6B0D83DC-C4F9-4FF1-9443-EE96629E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388" y="3451958"/>
                <a:ext cx="1928178" cy="476990"/>
              </a:xfrm>
              <a:prstGeom prst="rect">
                <a:avLst/>
              </a:prstGeom>
              <a:blipFill>
                <a:blip r:embed="rId7"/>
                <a:stretch>
                  <a:fillRect l="-631" r="-8517" b="-101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5E8E74B1-D20B-44DB-B182-8B772909C70C}"/>
                  </a:ext>
                </a:extLst>
              </p:cNvPr>
              <p:cNvSpPr txBox="1"/>
              <p:nvPr/>
            </p:nvSpPr>
            <p:spPr>
              <a:xfrm>
                <a:off x="6340631" y="3871994"/>
                <a:ext cx="1928178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5E8E74B1-D20B-44DB-B182-8B772909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631" y="3871994"/>
                <a:ext cx="1928178" cy="476990"/>
              </a:xfrm>
              <a:prstGeom prst="rect">
                <a:avLst/>
              </a:prstGeom>
              <a:blipFill>
                <a:blip r:embed="rId8"/>
                <a:stretch>
                  <a:fillRect l="-633" r="-8861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1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85" grpId="0"/>
      <p:bldP spid="87" grpId="0"/>
      <p:bldP spid="122" grpId="0"/>
      <p:bldP spid="126" grpId="0"/>
      <p:bldP spid="128" grpId="0"/>
      <p:bldP spid="129" grpId="0"/>
      <p:bldP spid="1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imeline&#10;&#10;Description automatically generated with medium confidence">
            <a:extLst>
              <a:ext uri="{FF2B5EF4-FFF2-40B4-BE49-F238E27FC236}">
                <a16:creationId xmlns:a16="http://schemas.microsoft.com/office/drawing/2014/main" id="{B19F32F5-F54E-0F88-0182-FF8849EE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59" y="42383"/>
            <a:ext cx="9639768" cy="68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1B2C-AE35-D27A-088E-74D00634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des Neurones - Sortie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8D49-A75A-2E14-9037-B377B392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4A5E7-40F9-C675-6A9E-3D991C32D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30" y="1460844"/>
            <a:ext cx="4538103" cy="4900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D82E-4B16-66D8-5F11-6B6BDAF229D7}"/>
              </a:ext>
            </a:extLst>
          </p:cNvPr>
          <p:cNvSpPr/>
          <p:nvPr/>
        </p:nvSpPr>
        <p:spPr>
          <a:xfrm>
            <a:off x="3909848" y="2438400"/>
            <a:ext cx="872359" cy="305851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diagram of a softmax function&#10;&#10;Description automatically generated">
            <a:extLst>
              <a:ext uri="{FF2B5EF4-FFF2-40B4-BE49-F238E27FC236}">
                <a16:creationId xmlns:a16="http://schemas.microsoft.com/office/drawing/2014/main" id="{C1E6CAEF-599B-C9D1-0DB4-894A2651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13" y="2199861"/>
            <a:ext cx="4781100" cy="24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6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9E6A-42ED-ADAC-3AE8-473C48C7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Enfin,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5E705-0551-27A3-DC94-ED78DB14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BD302-48E6-F867-9A5F-A859D1BA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94" y="1458517"/>
            <a:ext cx="4525657" cy="488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D4A9F-9D3C-4D85-06A0-FAA339621BCA}"/>
              </a:ext>
            </a:extLst>
          </p:cNvPr>
          <p:cNvSpPr txBox="1"/>
          <p:nvPr/>
        </p:nvSpPr>
        <p:spPr>
          <a:xfrm>
            <a:off x="6674069" y="1765738"/>
            <a:ext cx="505547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couches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neurones par couche et 10 pour la dernière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676 entrées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Ainsi les paramètres 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    Première couche :  676 * 16 + 16</a:t>
            </a:r>
          </a:p>
          <a:p>
            <a:r>
              <a:rPr lang="fr-FR" dirty="0"/>
              <a:t>       Deuxième couche : 16*16 + 16</a:t>
            </a:r>
          </a:p>
          <a:p>
            <a:r>
              <a:rPr lang="fr-FR" dirty="0"/>
              <a:t>       Troisième couche: 16*10 + 10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2800" b="1" dirty="0"/>
              <a:t>Finalement : 11 274 paramètres</a:t>
            </a:r>
          </a:p>
        </p:txBody>
      </p:sp>
    </p:spTree>
    <p:extLst>
      <p:ext uri="{BB962C8B-B14F-4D97-AF65-F5344CB8AC3E}">
        <p14:creationId xmlns:p14="http://schemas.microsoft.com/office/powerpoint/2010/main" val="10183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39F1-3452-C802-0C46-D4A1CC4D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Mathématique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D54F-EF5B-6198-EA72-3A1AC3F28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931" y="2551879"/>
                <a:ext cx="4984531" cy="8771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FR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676</m:t>
                        </m:r>
                      </m:sup>
                    </m:sSup>
                    <m:r>
                      <a:rPr lang="fr-FR" sz="5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FR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fr-FR" sz="5400" dirty="0"/>
                  <a:t> </a:t>
                </a:r>
              </a:p>
              <a:p>
                <a:endParaRPr lang="fr-FR" sz="5400" dirty="0"/>
              </a:p>
              <a:p>
                <a:endParaRPr lang="fr-FR" sz="5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9D54F-EF5B-6198-EA72-3A1AC3F28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931" y="2551879"/>
                <a:ext cx="4984531" cy="8771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07CA-C27F-3301-C247-AEC7C2D1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FDE6F-5CE6-D260-5DF1-B646EE4E5DBF}"/>
                  </a:ext>
                </a:extLst>
              </p:cNvPr>
              <p:cNvSpPr txBox="1"/>
              <p:nvPr/>
            </p:nvSpPr>
            <p:spPr>
              <a:xfrm>
                <a:off x="5707117" y="2458863"/>
                <a:ext cx="6096000" cy="97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𝑓</m:t>
                          </m:r>
                        </m:e>
                      </m:acc>
                      <m:r>
                        <a:rPr lang="fr-FR" sz="5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676</m:t>
                          </m:r>
                        </m:sup>
                      </m:sSup>
                      <m:r>
                        <a:rPr lang="fr-FR" sz="5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fr-FR" sz="5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FDE6F-5CE6-D260-5DF1-B646EE4E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117" y="2458863"/>
                <a:ext cx="6096000" cy="970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4A57E-BC1E-7448-69A3-0EC7CB2F646D}"/>
                  </a:ext>
                </a:extLst>
              </p:cNvPr>
              <p:cNvSpPr txBox="1"/>
              <p:nvPr/>
            </p:nvSpPr>
            <p:spPr>
              <a:xfrm>
                <a:off x="1723039" y="5480559"/>
                <a:ext cx="8745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b="1" u="sng" dirty="0"/>
                  <a:t>But</a:t>
                </a:r>
                <a:r>
                  <a:rPr lang="fr-FR" sz="3200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𝑎𝑖𝑑𝑒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𝑠𝑒𝑎𝑢𝑥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𝑛𝑒𝑢𝑟𝑜𝑛𝑒𝑠</m:t>
                    </m:r>
                  </m:oMath>
                </a14:m>
                <a:endParaRPr lang="fr-FR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4A57E-BC1E-7448-69A3-0EC7CB2F6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39" y="5480559"/>
                <a:ext cx="8745921" cy="646331"/>
              </a:xfrm>
              <a:prstGeom prst="rect">
                <a:avLst/>
              </a:prstGeom>
              <a:blipFill>
                <a:blip r:embed="rId4"/>
                <a:stretch>
                  <a:fillRect l="-2162" t="-14151" b="-34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Bent 4">
            <a:extLst>
              <a:ext uri="{FF2B5EF4-FFF2-40B4-BE49-F238E27FC236}">
                <a16:creationId xmlns:a16="http://schemas.microsoft.com/office/drawing/2014/main" id="{98EEF6FD-A1AD-8641-2611-88C433F1320C}"/>
              </a:ext>
            </a:extLst>
          </p:cNvPr>
          <p:cNvSpPr/>
          <p:nvPr/>
        </p:nvSpPr>
        <p:spPr>
          <a:xfrm rot="16200000">
            <a:off x="6615264" y="3515224"/>
            <a:ext cx="814433" cy="78616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B55B0-0C39-A67B-8052-6D9D1AF888BD}"/>
              </a:ext>
            </a:extLst>
          </p:cNvPr>
          <p:cNvSpPr txBox="1"/>
          <p:nvPr/>
        </p:nvSpPr>
        <p:spPr>
          <a:xfrm>
            <a:off x="7672039" y="3902927"/>
            <a:ext cx="3716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Dépend de 11 274 paramètres ! </a:t>
            </a:r>
          </a:p>
        </p:txBody>
      </p:sp>
    </p:spTree>
    <p:extLst>
      <p:ext uri="{BB962C8B-B14F-4D97-AF65-F5344CB8AC3E}">
        <p14:creationId xmlns:p14="http://schemas.microsoft.com/office/powerpoint/2010/main" val="20774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5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C1CF-D09A-B3FE-03CE-6729DEA5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Plein de paramètres à régler…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58753-3D73-3403-FF61-2877B470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  <p:pic>
        <p:nvPicPr>
          <p:cNvPr id="10" name="Content Placeholder 9" descr="A black box with knobs and switches&#10;&#10;Description automatically generated">
            <a:extLst>
              <a:ext uri="{FF2B5EF4-FFF2-40B4-BE49-F238E27FC236}">
                <a16:creationId xmlns:a16="http://schemas.microsoft.com/office/drawing/2014/main" id="{128D68ED-24C3-FC6A-5189-07AA1E132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11" y="1645618"/>
            <a:ext cx="7993977" cy="4793836"/>
          </a:xfrm>
        </p:spPr>
      </p:pic>
    </p:spTree>
    <p:extLst>
      <p:ext uri="{BB962C8B-B14F-4D97-AF65-F5344CB8AC3E}">
        <p14:creationId xmlns:p14="http://schemas.microsoft.com/office/powerpoint/2010/main" val="3290257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817261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3331" y="2927579"/>
            <a:ext cx="6576749" cy="1002841"/>
          </a:xfrm>
        </p:spPr>
        <p:txBody>
          <a:bodyPr/>
          <a:lstStyle/>
          <a:p>
            <a:r>
              <a:rPr lang="fr-FR" b="1" dirty="0"/>
              <a:t>Apprentissage</a:t>
            </a:r>
          </a:p>
        </p:txBody>
      </p:sp>
    </p:spTree>
    <p:extLst>
      <p:ext uri="{BB962C8B-B14F-4D97-AF65-F5344CB8AC3E}">
        <p14:creationId xmlns:p14="http://schemas.microsoft.com/office/powerpoint/2010/main" val="3151030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E834-4D4C-213E-2603-86FBDEB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1DC49-12E6-E92A-C543-97909037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F3D3-349C-2ADF-0E55-603B91DA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801" y="1488241"/>
            <a:ext cx="3864686" cy="4796563"/>
          </a:xfrm>
          <a:prstGeom prst="rect">
            <a:avLst/>
          </a:prstGeom>
        </p:spPr>
      </p:pic>
      <p:pic>
        <p:nvPicPr>
          <p:cNvPr id="7" name="Content Placeholder 5" descr="A screen shot of a number&#10;&#10;Description automatically generated">
            <a:extLst>
              <a:ext uri="{FF2B5EF4-FFF2-40B4-BE49-F238E27FC236}">
                <a16:creationId xmlns:a16="http://schemas.microsoft.com/office/drawing/2014/main" id="{20A6BF02-53B5-BA13-3AE2-5162AB3C0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" y="2417379"/>
            <a:ext cx="2584812" cy="264827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CA14B6-1BBE-EE24-D356-C5FE6EB1EFB7}"/>
              </a:ext>
            </a:extLst>
          </p:cNvPr>
          <p:cNvGrpSpPr/>
          <p:nvPr/>
        </p:nvGrpSpPr>
        <p:grpSpPr>
          <a:xfrm>
            <a:off x="9784531" y="2047552"/>
            <a:ext cx="1744717" cy="4062651"/>
            <a:chOff x="9165021" y="2013257"/>
            <a:chExt cx="1628503" cy="4254727"/>
          </a:xfrm>
        </p:grpSpPr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BB6567C-F117-8219-1339-D8C52BE07C8A}"/>
                </a:ext>
              </a:extLst>
            </p:cNvPr>
            <p:cNvSpPr/>
            <p:nvPr/>
          </p:nvSpPr>
          <p:spPr>
            <a:xfrm>
              <a:off x="9165021" y="2013257"/>
              <a:ext cx="1628503" cy="3888828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8612C0-70BA-DDBE-DD56-728759A98F3E}"/>
                </a:ext>
              </a:extLst>
            </p:cNvPr>
            <p:cNvSpPr txBox="1"/>
            <p:nvPr/>
          </p:nvSpPr>
          <p:spPr>
            <a:xfrm>
              <a:off x="9553603" y="2013257"/>
              <a:ext cx="851337" cy="425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0.21</a:t>
              </a:r>
            </a:p>
            <a:p>
              <a:r>
                <a:rPr lang="fr-FR" sz="2400" dirty="0"/>
                <a:t>0.2</a:t>
              </a:r>
            </a:p>
            <a:p>
              <a:r>
                <a:rPr lang="fr-FR" sz="2400" dirty="0"/>
                <a:t>0.1</a:t>
              </a:r>
            </a:p>
            <a:p>
              <a:r>
                <a:rPr lang="fr-FR" sz="2400" dirty="0"/>
                <a:t>0.034</a:t>
              </a:r>
            </a:p>
            <a:p>
              <a:r>
                <a:rPr lang="fr-FR" sz="2400" dirty="0"/>
                <a:t>0.045</a:t>
              </a:r>
            </a:p>
            <a:p>
              <a:r>
                <a:rPr lang="fr-FR" sz="2400" dirty="0"/>
                <a:t>0.2</a:t>
              </a:r>
            </a:p>
            <a:p>
              <a:r>
                <a:rPr lang="fr-FR" sz="2400" dirty="0"/>
                <a:t>0.05</a:t>
              </a:r>
            </a:p>
            <a:p>
              <a:r>
                <a:rPr lang="fr-FR" sz="2400" dirty="0"/>
                <a:t>0.15</a:t>
              </a:r>
            </a:p>
            <a:p>
              <a:r>
                <a:rPr lang="fr-FR" sz="2400" dirty="0"/>
                <a:t>0.01</a:t>
              </a:r>
            </a:p>
            <a:p>
              <a:r>
                <a:rPr lang="fr-FR" sz="2400" dirty="0"/>
                <a:t>0.02</a:t>
              </a:r>
            </a:p>
            <a:p>
              <a:endParaRPr lang="fr-FR" dirty="0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252DA2-7D02-126F-12A5-04C1700A0C16}"/>
              </a:ext>
            </a:extLst>
          </p:cNvPr>
          <p:cNvSpPr/>
          <p:nvPr/>
        </p:nvSpPr>
        <p:spPr>
          <a:xfrm>
            <a:off x="2974428" y="3258207"/>
            <a:ext cx="1051034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06BD8E-00B6-0331-1F39-440F75891B01}"/>
              </a:ext>
            </a:extLst>
          </p:cNvPr>
          <p:cNvSpPr/>
          <p:nvPr/>
        </p:nvSpPr>
        <p:spPr>
          <a:xfrm>
            <a:off x="8525341" y="3287678"/>
            <a:ext cx="1051034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91DB6-D9E7-6F25-2E52-C88B05BA1E8F}"/>
              </a:ext>
            </a:extLst>
          </p:cNvPr>
          <p:cNvSpPr txBox="1"/>
          <p:nvPr/>
        </p:nvSpPr>
        <p:spPr>
          <a:xfrm>
            <a:off x="9753000" y="1466928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N’importe quoi ! </a:t>
            </a:r>
          </a:p>
        </p:txBody>
      </p:sp>
    </p:spTree>
    <p:extLst>
      <p:ext uri="{BB962C8B-B14F-4D97-AF65-F5344CB8AC3E}">
        <p14:creationId xmlns:p14="http://schemas.microsoft.com/office/powerpoint/2010/main" val="38572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66E3-3B7B-F3A7-9575-9EAE7BF5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5B1B-B4EA-5978-32E0-39ED9B75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  <p:pic>
        <p:nvPicPr>
          <p:cNvPr id="7" name="Picture 6" descr="A number and a number&#10;&#10;Description automatically generated with low confidence">
            <a:extLst>
              <a:ext uri="{FF2B5EF4-FFF2-40B4-BE49-F238E27FC236}">
                <a16:creationId xmlns:a16="http://schemas.microsoft.com/office/drawing/2014/main" id="{72B5787D-355A-8155-50B3-5CDFC6BEE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5" y="1759493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E834-4D4C-213E-2603-86FBDEB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1DC49-12E6-E92A-C543-97909037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F3D3-349C-2ADF-0E55-603B91DA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098" y="1674374"/>
            <a:ext cx="3403375" cy="4224018"/>
          </a:xfrm>
          <a:prstGeom prst="rect">
            <a:avLst/>
          </a:prstGeom>
        </p:spPr>
      </p:pic>
      <p:pic>
        <p:nvPicPr>
          <p:cNvPr id="7" name="Content Placeholder 5" descr="A screen shot of a number&#10;&#10;Description automatically generated">
            <a:extLst>
              <a:ext uri="{FF2B5EF4-FFF2-40B4-BE49-F238E27FC236}">
                <a16:creationId xmlns:a16="http://schemas.microsoft.com/office/drawing/2014/main" id="{20A6BF02-53B5-BA13-3AE2-5162AB3C0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" y="3048000"/>
            <a:ext cx="1441376" cy="1476766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CA14B6-1BBE-EE24-D356-C5FE6EB1EFB7}"/>
              </a:ext>
            </a:extLst>
          </p:cNvPr>
          <p:cNvGrpSpPr/>
          <p:nvPr/>
        </p:nvGrpSpPr>
        <p:grpSpPr>
          <a:xfrm>
            <a:off x="7361619" y="2069398"/>
            <a:ext cx="1744717" cy="4062651"/>
            <a:chOff x="9165021" y="2013257"/>
            <a:chExt cx="1628503" cy="4254727"/>
          </a:xfrm>
        </p:grpSpPr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BB6567C-F117-8219-1339-D8C52BE07C8A}"/>
                </a:ext>
              </a:extLst>
            </p:cNvPr>
            <p:cNvSpPr/>
            <p:nvPr/>
          </p:nvSpPr>
          <p:spPr>
            <a:xfrm>
              <a:off x="9165021" y="2013257"/>
              <a:ext cx="1628503" cy="3888828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8612C0-70BA-DDBE-DD56-728759A98F3E}"/>
                </a:ext>
              </a:extLst>
            </p:cNvPr>
            <p:cNvSpPr txBox="1"/>
            <p:nvPr/>
          </p:nvSpPr>
          <p:spPr>
            <a:xfrm>
              <a:off x="9553603" y="2013257"/>
              <a:ext cx="851337" cy="425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0.21</a:t>
              </a:r>
            </a:p>
            <a:p>
              <a:r>
                <a:rPr lang="fr-FR" sz="2400" dirty="0"/>
                <a:t>0.2</a:t>
              </a:r>
            </a:p>
            <a:p>
              <a:r>
                <a:rPr lang="fr-FR" sz="2400" dirty="0"/>
                <a:t>0.1</a:t>
              </a:r>
            </a:p>
            <a:p>
              <a:r>
                <a:rPr lang="fr-FR" sz="2400" dirty="0"/>
                <a:t>0.034</a:t>
              </a:r>
            </a:p>
            <a:p>
              <a:r>
                <a:rPr lang="fr-FR" sz="2400" dirty="0"/>
                <a:t>0.045</a:t>
              </a:r>
            </a:p>
            <a:p>
              <a:r>
                <a:rPr lang="fr-FR" sz="2400" dirty="0"/>
                <a:t>0.2</a:t>
              </a:r>
            </a:p>
            <a:p>
              <a:r>
                <a:rPr lang="fr-FR" sz="2400" dirty="0"/>
                <a:t>0.05</a:t>
              </a:r>
            </a:p>
            <a:p>
              <a:r>
                <a:rPr lang="fr-FR" sz="2400" dirty="0"/>
                <a:t>0.15</a:t>
              </a:r>
            </a:p>
            <a:p>
              <a:r>
                <a:rPr lang="fr-FR" sz="2400" dirty="0"/>
                <a:t>0.01</a:t>
              </a:r>
            </a:p>
            <a:p>
              <a:r>
                <a:rPr lang="fr-FR" sz="2400" dirty="0"/>
                <a:t>0.02</a:t>
              </a:r>
            </a:p>
            <a:p>
              <a:endParaRPr lang="fr-FR" dirty="0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252DA2-7D02-126F-12A5-04C1700A0C16}"/>
              </a:ext>
            </a:extLst>
          </p:cNvPr>
          <p:cNvSpPr/>
          <p:nvPr/>
        </p:nvSpPr>
        <p:spPr>
          <a:xfrm>
            <a:off x="1576356" y="3287677"/>
            <a:ext cx="885583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06BD8E-00B6-0331-1F39-440F75891B01}"/>
              </a:ext>
            </a:extLst>
          </p:cNvPr>
          <p:cNvSpPr/>
          <p:nvPr/>
        </p:nvSpPr>
        <p:spPr>
          <a:xfrm>
            <a:off x="6167529" y="3287676"/>
            <a:ext cx="1051034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91DB6-D9E7-6F25-2E52-C88B05BA1E8F}"/>
              </a:ext>
            </a:extLst>
          </p:cNvPr>
          <p:cNvSpPr txBox="1"/>
          <p:nvPr/>
        </p:nvSpPr>
        <p:spPr>
          <a:xfrm>
            <a:off x="7361619" y="1501236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N’importe quoi !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FF97A4-19BB-D311-349C-0C0346582F50}"/>
              </a:ext>
            </a:extLst>
          </p:cNvPr>
          <p:cNvGrpSpPr/>
          <p:nvPr/>
        </p:nvGrpSpPr>
        <p:grpSpPr>
          <a:xfrm>
            <a:off x="10204944" y="2001302"/>
            <a:ext cx="1744717" cy="4062651"/>
            <a:chOff x="9165021" y="2013257"/>
            <a:chExt cx="1628503" cy="4254727"/>
          </a:xfrm>
        </p:grpSpPr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EEE340BE-D91F-0EC2-05F5-FC0AC17BDA78}"/>
                </a:ext>
              </a:extLst>
            </p:cNvPr>
            <p:cNvSpPr/>
            <p:nvPr/>
          </p:nvSpPr>
          <p:spPr>
            <a:xfrm>
              <a:off x="9165021" y="2013257"/>
              <a:ext cx="1628503" cy="3888828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632F1-6B8A-12F8-073C-5D34D108B815}"/>
                </a:ext>
              </a:extLst>
            </p:cNvPr>
            <p:cNvSpPr txBox="1"/>
            <p:nvPr/>
          </p:nvSpPr>
          <p:spPr>
            <a:xfrm>
              <a:off x="9553603" y="2013257"/>
              <a:ext cx="851337" cy="425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b="1" dirty="0"/>
                <a:t>1</a:t>
              </a:r>
              <a:endParaRPr lang="fr-FR" sz="2400" dirty="0"/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r>
                <a:rPr lang="fr-FR" sz="2400" dirty="0"/>
                <a:t>0</a:t>
              </a:r>
            </a:p>
            <a:p>
              <a:endParaRPr lang="fr-FR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65EE45-EBFD-72A9-4D81-50D004EDDCCC}"/>
              </a:ext>
            </a:extLst>
          </p:cNvPr>
          <p:cNvSpPr txBox="1"/>
          <p:nvPr/>
        </p:nvSpPr>
        <p:spPr>
          <a:xfrm>
            <a:off x="9293748" y="3557893"/>
            <a:ext cx="74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2563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FCE-E399-C9D6-24C8-9D952588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de coût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4C38A-A57D-5863-D2CB-C93AF910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CBDF4-F210-30E6-2E7C-67FEC423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28" y="1541746"/>
            <a:ext cx="3403375" cy="422401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0F026B5-96B0-126D-4B64-E13029DAE9D3}"/>
              </a:ext>
            </a:extLst>
          </p:cNvPr>
          <p:cNvSpPr/>
          <p:nvPr/>
        </p:nvSpPr>
        <p:spPr>
          <a:xfrm>
            <a:off x="2368598" y="3287677"/>
            <a:ext cx="885583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number and a number&#10;&#10;Description automatically generated with low confidence">
            <a:extLst>
              <a:ext uri="{FF2B5EF4-FFF2-40B4-BE49-F238E27FC236}">
                <a16:creationId xmlns:a16="http://schemas.microsoft.com/office/drawing/2014/main" id="{5146B20D-AEB5-0AFA-D4AE-9167F182C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" y="3038425"/>
            <a:ext cx="2156801" cy="1310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6197055-CE4A-E4DC-CDAC-ED8DE0781728}"/>
              </a:ext>
            </a:extLst>
          </p:cNvPr>
          <p:cNvSpPr/>
          <p:nvPr/>
        </p:nvSpPr>
        <p:spPr>
          <a:xfrm>
            <a:off x="7293924" y="3429000"/>
            <a:ext cx="885583" cy="732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 descr="A mathematical symbols with numbers&#10;&#10;Description automatically generated with medium confidence">
            <a:extLst>
              <a:ext uri="{FF2B5EF4-FFF2-40B4-BE49-F238E27FC236}">
                <a16:creationId xmlns:a16="http://schemas.microsoft.com/office/drawing/2014/main" id="{D65CFA81-8123-B71B-FAD8-09D539396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7"/>
          <a:stretch/>
        </p:blipFill>
        <p:spPr>
          <a:xfrm>
            <a:off x="8439151" y="2941895"/>
            <a:ext cx="3233662" cy="15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47C7-9366-2AF2-F94D-F9F83E13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90351"/>
            <a:ext cx="6444397" cy="1003839"/>
          </a:xfrm>
        </p:spPr>
        <p:txBody>
          <a:bodyPr/>
          <a:lstStyle/>
          <a:p>
            <a:r>
              <a:rPr lang="fr-FR" dirty="0"/>
              <a:t>Prochainement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79D19D-8C17-EC9C-25F1-AD440D1F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679" y="2061964"/>
            <a:ext cx="657675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4000" b="1" dirty="0"/>
              <a:t>Réunion ouverte à tous Lundi 25/09 à 20h30 au </a:t>
            </a:r>
            <a:r>
              <a:rPr lang="fr-FR" sz="4000" b="1" dirty="0" err="1"/>
              <a:t>HubIA</a:t>
            </a:r>
            <a:r>
              <a:rPr lang="fr-FR" sz="4000" b="1" dirty="0"/>
              <a:t> (sc.175)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D808C-D4A8-1D08-10BC-8729920B2B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18638" y="6345238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09C0-653D-1D8E-2B74-517A65FB89F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02467" y="4203601"/>
            <a:ext cx="6267175" cy="16557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</a:pPr>
            <a:r>
              <a:rPr lang="fr-FR" sz="4000" b="1" dirty="0">
                <a:solidFill>
                  <a:schemeClr val="bg1"/>
                </a:solidFill>
              </a:rPr>
              <a:t>Premier Challenge Samedi 30/09</a:t>
            </a:r>
          </a:p>
        </p:txBody>
      </p:sp>
    </p:spTree>
    <p:extLst>
      <p:ext uri="{BB962C8B-B14F-4D97-AF65-F5344CB8AC3E}">
        <p14:creationId xmlns:p14="http://schemas.microsoft.com/office/powerpoint/2010/main" val="3222497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A8DE-5A02-7999-89AB-9B78E33D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5130F-4770-E489-450A-7AB65420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A4606D-BC09-FFE5-5F54-790AE35357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4758"/>
                <a:ext cx="4406462" cy="877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676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  <a:p>
                <a:pPr marL="0" indent="0">
                  <a:buNone/>
                </a:pPr>
                <a:endParaRPr lang="fr-FR" sz="5400" dirty="0"/>
              </a:p>
              <a:p>
                <a:endParaRPr lang="fr-FR" sz="5400" dirty="0"/>
              </a:p>
              <a:p>
                <a:endParaRPr lang="fr-FR" sz="5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A4606D-BC09-FFE5-5F54-790AE3535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4758"/>
                <a:ext cx="4406462" cy="87712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EF62747-1B3C-E6BC-7ADC-1A01D2906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58578"/>
                <a:ext cx="9464566" cy="8771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defRPr>
                </a:lvl1pPr>
                <a:lvl2pPr marL="53816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defRPr>
                </a:lvl2pPr>
                <a:lvl3pPr marL="803275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defRPr>
                </a:lvl3pPr>
                <a:lvl4pPr marL="1076325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defRPr>
                </a:lvl4pPr>
                <a:lvl5pPr marL="1431925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1260475" algn="l"/>
                  </a:tabLst>
                  <a:defRPr sz="16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5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5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fr-FR" sz="540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FR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i="1" smtClean="0">
                            <a:latin typeface="Cambria Math" panose="02040503050406030204" pitchFamily="18" charset="0"/>
                          </a:rPr>
                          <m:t>676</m:t>
                        </m:r>
                      </m:sup>
                    </m:sSup>
                    <m:r>
                      <a:rPr lang="fr-FR" sz="54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FR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540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540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fr-FR" sz="5400" dirty="0"/>
                  <a:t> </a:t>
                </a:r>
                <a:r>
                  <a:rPr lang="fr-FR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qui dépend des paramètres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EF62747-1B3C-E6BC-7ADC-1A01D290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8578"/>
                <a:ext cx="9464566" cy="877121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37581-9DCE-0334-B69D-22E081DB8A55}"/>
                  </a:ext>
                </a:extLst>
              </p:cNvPr>
              <p:cNvSpPr txBox="1"/>
              <p:nvPr/>
            </p:nvSpPr>
            <p:spPr>
              <a:xfrm>
                <a:off x="838200" y="4059845"/>
                <a:ext cx="9546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5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𝐿</m:t>
                    </m:r>
                    <m:r>
                      <a:rPr lang="fr-FR" sz="5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 : </m:t>
                    </m:r>
                    <m:sSup>
                      <m:sSupPr>
                        <m:ctrlPr>
                          <a:rPr lang="fr-FR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fr-FR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ℝ</m:t>
                        </m:r>
                      </m:e>
                      <m:sup>
                        <m:r>
                          <a:rPr lang="fr-FR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11 274</m:t>
                        </m:r>
                      </m:sup>
                    </m:sSup>
                    <m:r>
                      <a:rPr lang="fr-FR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 →</m:t>
                    </m:r>
                    <m:r>
                      <a:rPr lang="fr-FR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ℝ</m:t>
                    </m:r>
                    <m:r>
                      <a:rPr lang="fr-FR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 </m:t>
                    </m:r>
                  </m:oMath>
                </a14:m>
                <a:r>
                  <a:rPr lang="fr-FR" sz="5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 Light" panose="020B0306030504020204" pitchFamily="34" charset="0"/>
                  </a:rPr>
                  <a:t>  </a:t>
                </a:r>
                <a:r>
                  <a:rPr lang="fr-FR" sz="2400" dirty="0"/>
                  <a:t>qui dépend aussi des paramètres</a:t>
                </a:r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37581-9DCE-0334-B69D-22E081DB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59845"/>
                <a:ext cx="9546021" cy="923330"/>
              </a:xfrm>
              <a:prstGeom prst="rect">
                <a:avLst/>
              </a:prstGeom>
              <a:blipFill>
                <a:blip r:embed="rId5"/>
                <a:stretch>
                  <a:fillRect r="-831" b="-59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28575E-0D37-A6C0-CB9C-8DA962F2CDDB}"/>
              </a:ext>
            </a:extLst>
          </p:cNvPr>
          <p:cNvSpPr txBox="1"/>
          <p:nvPr/>
        </p:nvSpPr>
        <p:spPr>
          <a:xfrm>
            <a:off x="662152" y="5528441"/>
            <a:ext cx="1015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 minimiser ! </a:t>
            </a:r>
          </a:p>
        </p:txBody>
      </p:sp>
    </p:spTree>
    <p:extLst>
      <p:ext uri="{BB962C8B-B14F-4D97-AF65-F5344CB8AC3E}">
        <p14:creationId xmlns:p14="http://schemas.microsoft.com/office/powerpoint/2010/main" val="148896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E67A-4349-1CDD-004E-3D8DDFEA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de coût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46B5-5C5C-1A32-57A8-E83D8D77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  <p:pic>
        <p:nvPicPr>
          <p:cNvPr id="13" name="Picture 12" descr="A cartoon eyes with eyelashes&#10;&#10;Description automatically generated">
            <a:extLst>
              <a:ext uri="{FF2B5EF4-FFF2-40B4-BE49-F238E27FC236}">
                <a16:creationId xmlns:a16="http://schemas.microsoft.com/office/drawing/2014/main" id="{5E62D077-7224-7CC8-9527-EB17442270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1"/>
          <a:stretch/>
        </p:blipFill>
        <p:spPr>
          <a:xfrm>
            <a:off x="1939989" y="1488919"/>
            <a:ext cx="1795081" cy="1583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38900-463D-1E6D-80C2-34B31F48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54" y="2156410"/>
            <a:ext cx="3602753" cy="447147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F78ECF-EF61-DFB4-5A94-D3DCEE8DE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0" y="1666241"/>
            <a:ext cx="3218060" cy="17627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7B6F70-3C0C-C18E-742A-419F65CC3EFA}"/>
                  </a:ext>
                </a:extLst>
              </p:cNvPr>
              <p:cNvSpPr txBox="1"/>
              <p:nvPr/>
            </p:nvSpPr>
            <p:spPr>
              <a:xfrm>
                <a:off x="5842001" y="3388965"/>
                <a:ext cx="2773362" cy="3154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99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𝐿</m:t>
                      </m:r>
                    </m:oMath>
                  </m:oMathPara>
                </a14:m>
                <a:endParaRPr lang="fr-FR" sz="199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7B6F70-3C0C-C18E-742A-419F65CC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1" y="3388965"/>
                <a:ext cx="2773362" cy="3154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91710BB5-8927-9175-68D1-B0E3FC68076F}"/>
              </a:ext>
            </a:extLst>
          </p:cNvPr>
          <p:cNvSpPr/>
          <p:nvPr/>
        </p:nvSpPr>
        <p:spPr>
          <a:xfrm>
            <a:off x="7059167" y="1583474"/>
            <a:ext cx="4214716" cy="2159876"/>
          </a:xfrm>
          <a:prstGeom prst="wedgeEllipse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4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24940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AAF7-77E2-9114-396E-0C18F014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Content Placeholder 5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698235D4-2E25-3E0E-4F7E-8C884B3A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4" b="20467"/>
          <a:stretch/>
        </p:blipFill>
        <p:spPr>
          <a:xfrm>
            <a:off x="2770791" y="1434577"/>
            <a:ext cx="6650417" cy="3988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E130-2FEA-6D2C-8ED7-997E5DE4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486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96CA6-6625-41A3-8FC3-3C94D44F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descente de gradient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748FB9-66AC-4F2C-A926-289BEE05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C79C39-6E44-4111-829E-B20349A2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77" y="1442037"/>
            <a:ext cx="4425183" cy="37986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979236-CB14-4169-A31E-86DAF2E06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6" y="1267524"/>
            <a:ext cx="6361905" cy="5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5D4632F-8355-480B-83ED-83260024882E}"/>
                  </a:ext>
                </a:extLst>
              </p:cNvPr>
              <p:cNvSpPr txBox="1"/>
              <p:nvPr/>
            </p:nvSpPr>
            <p:spPr>
              <a:xfrm>
                <a:off x="6887038" y="5534995"/>
                <a:ext cx="3921322" cy="102874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fr-FR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5D4632F-8355-480B-83ED-832600248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38" y="5534995"/>
                <a:ext cx="3921322" cy="1028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Bent 2">
            <a:extLst>
              <a:ext uri="{FF2B5EF4-FFF2-40B4-BE49-F238E27FC236}">
                <a16:creationId xmlns:a16="http://schemas.microsoft.com/office/drawing/2014/main" id="{7B6A4B68-0192-B16D-0C17-FE6F98574C5C}"/>
              </a:ext>
            </a:extLst>
          </p:cNvPr>
          <p:cNvSpPr/>
          <p:nvPr/>
        </p:nvSpPr>
        <p:spPr>
          <a:xfrm>
            <a:off x="9099395" y="5111828"/>
            <a:ext cx="814039" cy="7136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46968-28C9-6D7D-2F65-47E8D29B4D80}"/>
              </a:ext>
            </a:extLst>
          </p:cNvPr>
          <p:cNvSpPr txBox="1"/>
          <p:nvPr/>
        </p:nvSpPr>
        <p:spPr>
          <a:xfrm>
            <a:off x="9913434" y="5090463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29984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F790-D9E6-F854-2FBC-57612BCB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 notre exemple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7D07D-5D28-6013-C94D-1B140D910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736" y="1492469"/>
                <a:ext cx="3489435" cy="485276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fr-FR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FR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−3.12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0.32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−1.32</m:t>
                            </m:r>
                          </m:e>
                          <m:e>
                            <m:r>
                              <a:rPr lang="fr-FR" sz="3600" b="0" i="1" smtClean="0">
                                <a:latin typeface="Cambria Math" panose="02040503050406030204" pitchFamily="18" charset="0"/>
                              </a:rPr>
                              <m:t>2.30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3600" dirty="0"/>
                  <a:t>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7D07D-5D28-6013-C94D-1B140D910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736" y="1492469"/>
                <a:ext cx="3489435" cy="485276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59515-21C0-9779-C85F-2D4FA9AB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E6A2AE-1714-E7E6-3E59-C6BE02CA94AD}"/>
                  </a:ext>
                </a:extLst>
              </p:cNvPr>
              <p:cNvSpPr txBox="1"/>
              <p:nvPr/>
            </p:nvSpPr>
            <p:spPr>
              <a:xfrm>
                <a:off x="4256090" y="1227077"/>
                <a:ext cx="7935910" cy="551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∇</m:t>
                      </m:r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L</m:t>
                      </m:r>
                      <m:d>
                        <m:d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W</m:t>
                          </m:r>
                        </m:e>
                      </m:d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 </m:t>
                      </m:r>
                      <m:d>
                        <m:d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11 273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fr-F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Open Sans Light" panose="020B0306030504020204" pitchFamily="34" charset="0"/>
                                        </a:rPr>
                                        <m:t>11 274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 </m:t>
                      </m:r>
                      <m:d>
                        <m:d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0.13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−0.45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0.32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0.32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0.12</m:t>
                              </m:r>
                            </m:e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  <m:t>−0.32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32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E6A2AE-1714-E7E6-3E59-C6BE02CA9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90" y="1227077"/>
                <a:ext cx="7935910" cy="5515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C83227-B9D7-7C81-4639-9D3DF11133F3}"/>
              </a:ext>
            </a:extLst>
          </p:cNvPr>
          <p:cNvCxnSpPr>
            <a:cxnSpLocks/>
          </p:cNvCxnSpPr>
          <p:nvPr/>
        </p:nvCxnSpPr>
        <p:spPr>
          <a:xfrm>
            <a:off x="4047893" y="1227077"/>
            <a:ext cx="0" cy="5515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7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8A25-71C2-FC6A-A6D8-756597A8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6FD2A-E83E-692F-FF85-6FBA4C97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A63A5C-6F82-33CB-7BF8-0C98DF4F2D87}"/>
                  </a:ext>
                </a:extLst>
              </p:cNvPr>
              <p:cNvSpPr txBox="1"/>
              <p:nvPr/>
            </p:nvSpPr>
            <p:spPr>
              <a:xfrm>
                <a:off x="1856527" y="5740272"/>
                <a:ext cx="80509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fr-FR" sz="4000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40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fr-F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40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fr-F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A63A5C-6F82-33CB-7BF8-0C98DF4F2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527" y="5740272"/>
                <a:ext cx="805092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8E745B6-2164-757A-AE41-ED911ADA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44" y="1476405"/>
            <a:ext cx="3146489" cy="39051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6EB1310-2F74-5BA7-2286-25D2628A5197}"/>
              </a:ext>
            </a:extLst>
          </p:cNvPr>
          <p:cNvSpPr/>
          <p:nvPr/>
        </p:nvSpPr>
        <p:spPr>
          <a:xfrm>
            <a:off x="4483305" y="1487359"/>
            <a:ext cx="4639674" cy="1328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FFA8D9-A623-EABA-D537-D5CB16B970D2}"/>
              </a:ext>
            </a:extLst>
          </p:cNvPr>
          <p:cNvSpPr/>
          <p:nvPr/>
        </p:nvSpPr>
        <p:spPr>
          <a:xfrm rot="10800000">
            <a:off x="3859108" y="4077484"/>
            <a:ext cx="5888068" cy="776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number and a number&#10;&#10;Description automatically generated with low confidence">
            <a:extLst>
              <a:ext uri="{FF2B5EF4-FFF2-40B4-BE49-F238E27FC236}">
                <a16:creationId xmlns:a16="http://schemas.microsoft.com/office/drawing/2014/main" id="{C00E99C1-A25F-CF3F-3276-6F9360453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0" y="1302520"/>
            <a:ext cx="3720040" cy="2260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0F6A6-4792-9A97-9AC7-9AC9BF675256}"/>
              </a:ext>
            </a:extLst>
          </p:cNvPr>
          <p:cNvSpPr txBox="1"/>
          <p:nvPr/>
        </p:nvSpPr>
        <p:spPr>
          <a:xfrm>
            <a:off x="9395648" y="1970225"/>
            <a:ext cx="215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de perte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FD69C6-2334-B4A3-A30A-AD5EF44706C9}"/>
                  </a:ext>
                </a:extLst>
              </p:cNvPr>
              <p:cNvSpPr txBox="1"/>
              <p:nvPr/>
            </p:nvSpPr>
            <p:spPr>
              <a:xfrm>
                <a:off x="499954" y="4095050"/>
                <a:ext cx="272795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440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4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4400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fr-F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44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FD69C6-2334-B4A3-A30A-AD5EF4470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54" y="4095050"/>
                <a:ext cx="272795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0A5C07-6768-61B0-0C55-774AF9B3E7D7}"/>
              </a:ext>
            </a:extLst>
          </p:cNvPr>
          <p:cNvSpPr txBox="1"/>
          <p:nvPr/>
        </p:nvSpPr>
        <p:spPr>
          <a:xfrm>
            <a:off x="9793990" y="4331811"/>
            <a:ext cx="215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de perte</a:t>
            </a:r>
          </a:p>
        </p:txBody>
      </p:sp>
    </p:spTree>
    <p:extLst>
      <p:ext uri="{BB962C8B-B14F-4D97-AF65-F5344CB8AC3E}">
        <p14:creationId xmlns:p14="http://schemas.microsoft.com/office/powerpoint/2010/main" val="29420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1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ACD9-8A8F-0885-5139-31B74707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Autograd</a:t>
            </a:r>
            <a:endParaRPr lang="fr-FR" dirty="0"/>
          </a:p>
        </p:txBody>
      </p:sp>
      <p:pic>
        <p:nvPicPr>
          <p:cNvPr id="6" name="Content Placeholder 5" descr="A black and orange text&#10;&#10;Description automatically generated">
            <a:extLst>
              <a:ext uri="{FF2B5EF4-FFF2-40B4-BE49-F238E27FC236}">
                <a16:creationId xmlns:a16="http://schemas.microsoft.com/office/drawing/2014/main" id="{568807D6-E0E8-1696-36C0-2C701C18A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1" y="1931809"/>
            <a:ext cx="9981270" cy="2994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C4CEA-A66A-E60D-9C33-5D59E5A3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  <p:pic>
        <p:nvPicPr>
          <p:cNvPr id="3" name="Image 5" descr="Une image contenant texte, périphérique, jauge&#10;&#10;Description générée automatiquement">
            <a:extLst>
              <a:ext uri="{FF2B5EF4-FFF2-40B4-BE49-F238E27FC236}">
                <a16:creationId xmlns:a16="http://schemas.microsoft.com/office/drawing/2014/main" id="{45CF2F21-5B23-6B27-CED5-B5C191B2E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51" y="1931809"/>
            <a:ext cx="6282279" cy="4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142080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2018184"/>
            <a:ext cx="6576749" cy="2387600"/>
          </a:xfrm>
        </p:spPr>
        <p:txBody>
          <a:bodyPr/>
          <a:lstStyle/>
          <a:p>
            <a:r>
              <a:rPr lang="fr-FR" b="1" dirty="0" err="1"/>
              <a:t>III.</a:t>
            </a:r>
            <a:r>
              <a:rPr lang="fr-FR" b="1" u="sng" dirty="0" err="1"/>
              <a:t>Les</a:t>
            </a:r>
            <a:r>
              <a:rPr lang="fr-FR" b="1" u="sng" dirty="0"/>
              <a:t> problèmes de l’IA aujourd’hui</a:t>
            </a:r>
          </a:p>
        </p:txBody>
      </p:sp>
    </p:spTree>
    <p:extLst>
      <p:ext uri="{BB962C8B-B14F-4D97-AF65-F5344CB8AC3E}">
        <p14:creationId xmlns:p14="http://schemas.microsoft.com/office/powerpoint/2010/main" val="15144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A59EF1-EDB7-4C2E-96AF-48A5D0B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44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F4F008-9B0B-4AA9-BEE2-3D4EF7DEE848}" type="slidenum">
              <a:rPr lang="fr-FR" smtClean="0">
                <a:latin typeface="Potra Light"/>
              </a:rPr>
              <a:pPr/>
              <a:t>5</a:t>
            </a:fld>
            <a:endParaRPr lang="fr-FR" dirty="0">
              <a:solidFill>
                <a:schemeClr val="bg1"/>
              </a:solidFill>
              <a:latin typeface="Potra Light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2D8DCCEA-F10C-4EC6-9662-AB2BFD8EC853}"/>
              </a:ext>
            </a:extLst>
          </p:cNvPr>
          <p:cNvSpPr txBox="1">
            <a:spLocks/>
          </p:cNvSpPr>
          <p:nvPr/>
        </p:nvSpPr>
        <p:spPr>
          <a:xfrm>
            <a:off x="48582" y="5408956"/>
            <a:ext cx="10339756" cy="189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+mj-lt"/>
              </a:rPr>
              <a:t>Fotis KAPOTOS: </a:t>
            </a:r>
          </a:p>
          <a:p>
            <a:pPr algn="l"/>
            <a:r>
              <a:rPr lang="en-US" sz="3500" dirty="0">
                <a:latin typeface="+mj-lt"/>
              </a:rPr>
              <a:t>Telegram : @Fotisk07, WhatsApp : 0768265396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0094D81-DFA1-31A1-DDF0-ED0E692DE5E4}"/>
              </a:ext>
            </a:extLst>
          </p:cNvPr>
          <p:cNvSpPr txBox="1">
            <a:spLocks/>
          </p:cNvSpPr>
          <p:nvPr/>
        </p:nvSpPr>
        <p:spPr>
          <a:xfrm>
            <a:off x="4955619" y="2231811"/>
            <a:ext cx="6197600" cy="274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>
                <a:latin typeface="+mj-lt"/>
              </a:rPr>
              <a:t>INTRODUCTION A </a:t>
            </a:r>
          </a:p>
          <a:p>
            <a:r>
              <a:rPr lang="en-US" sz="5000" b="1" dirty="0">
                <a:latin typeface="+mj-lt"/>
              </a:rPr>
              <a:t>L’IA ET AUX RESEAUX </a:t>
            </a:r>
          </a:p>
          <a:p>
            <a:r>
              <a:rPr lang="en-US" sz="5000" b="1" dirty="0">
                <a:latin typeface="+mj-lt"/>
              </a:rPr>
              <a:t>DE NEURONES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4C1A308E-0DD3-F49A-3632-1E46DC3961D4}"/>
              </a:ext>
            </a:extLst>
          </p:cNvPr>
          <p:cNvSpPr txBox="1"/>
          <p:nvPr/>
        </p:nvSpPr>
        <p:spPr>
          <a:xfrm>
            <a:off x="2007000" y="269834"/>
            <a:ext cx="817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0" dirty="0">
                <a:solidFill>
                  <a:schemeClr val="bg1"/>
                </a:solidFill>
                <a:latin typeface="Potra Light" pitchFamily="2" charset="0"/>
                <a:cs typeface="Potra Light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2115575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E80AE9E-B7E9-42B8-9B1A-95D50DE8408D}"/>
              </a:ext>
            </a:extLst>
          </p:cNvPr>
          <p:cNvSpPr/>
          <p:nvPr/>
        </p:nvSpPr>
        <p:spPr>
          <a:xfrm>
            <a:off x="6691511" y="2875897"/>
            <a:ext cx="314739" cy="3675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20138-230E-404E-9892-0DF10C9B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chaque étape ses problèmes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061FE13E-9E14-406B-BA88-0AAB3D9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927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50</a:t>
            </a:fld>
            <a:endParaRPr lang="fr-FR" dirty="0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93D07356-991F-4209-B381-A4E3818C0BE9}"/>
              </a:ext>
            </a:extLst>
          </p:cNvPr>
          <p:cNvSpPr/>
          <p:nvPr/>
        </p:nvSpPr>
        <p:spPr>
          <a:xfrm>
            <a:off x="589722" y="3425687"/>
            <a:ext cx="11012556" cy="96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1664C04-04A0-4CC5-B602-613CA078E4A1}"/>
              </a:ext>
            </a:extLst>
          </p:cNvPr>
          <p:cNvSpPr/>
          <p:nvPr/>
        </p:nvSpPr>
        <p:spPr>
          <a:xfrm>
            <a:off x="357808" y="3243469"/>
            <a:ext cx="1457739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Définir le problème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A6767C8-E9B3-419B-9000-B77FE116585F}"/>
              </a:ext>
            </a:extLst>
          </p:cNvPr>
          <p:cNvSpPr/>
          <p:nvPr/>
        </p:nvSpPr>
        <p:spPr>
          <a:xfrm>
            <a:off x="2052408" y="3243457"/>
            <a:ext cx="1457739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Acquérir un </a:t>
            </a:r>
            <a:r>
              <a:rPr kumimoji="0" lang="fr-FR" sz="18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endParaRPr kumimoji="0" lang="fr-FR" sz="1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99D958E-A058-473A-BBB5-300064EC45CE}"/>
              </a:ext>
            </a:extLst>
          </p:cNvPr>
          <p:cNvSpPr/>
          <p:nvPr/>
        </p:nvSpPr>
        <p:spPr>
          <a:xfrm>
            <a:off x="3765458" y="3243457"/>
            <a:ext cx="1812235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Choix du modèle,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Implémentation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AD25646-31D9-4C7D-B110-FFA3C2590244}"/>
              </a:ext>
            </a:extLst>
          </p:cNvPr>
          <p:cNvSpPr/>
          <p:nvPr/>
        </p:nvSpPr>
        <p:spPr>
          <a:xfrm>
            <a:off x="5862205" y="3243457"/>
            <a:ext cx="1613451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Entraînement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2748A38-281F-42B4-A306-4B4F4F024F30}"/>
              </a:ext>
            </a:extLst>
          </p:cNvPr>
          <p:cNvSpPr/>
          <p:nvPr/>
        </p:nvSpPr>
        <p:spPr>
          <a:xfrm>
            <a:off x="7760168" y="3243459"/>
            <a:ext cx="1457739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571F213-67AA-4EA6-BD0B-A06250D94AB4}"/>
              </a:ext>
            </a:extLst>
          </p:cNvPr>
          <p:cNvSpPr/>
          <p:nvPr/>
        </p:nvSpPr>
        <p:spPr>
          <a:xfrm>
            <a:off x="9473435" y="3243459"/>
            <a:ext cx="1457739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Mise en service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37038E1-70F4-43F7-B1C8-E35F3F2CCEA3}"/>
              </a:ext>
            </a:extLst>
          </p:cNvPr>
          <p:cNvSpPr/>
          <p:nvPr/>
        </p:nvSpPr>
        <p:spPr>
          <a:xfrm>
            <a:off x="6096000" y="1300820"/>
            <a:ext cx="3377435" cy="15750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</a:t>
            </a:r>
            <a:r>
              <a:rPr kumimoji="0" lang="fr-FR" sz="3200" b="0" i="0" u="none" strike="noStrike" kern="1200" cap="none" spc="0" normalizeH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puissance de calcul, essentielle</a:t>
            </a:r>
            <a:endParaRPr kumimoji="0" lang="fr-FR" sz="32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28F6AD0-DF59-4392-8C65-2F8234E58B63}"/>
              </a:ext>
            </a:extLst>
          </p:cNvPr>
          <p:cNvSpPr/>
          <p:nvPr/>
        </p:nvSpPr>
        <p:spPr>
          <a:xfrm>
            <a:off x="1875159" y="5049965"/>
            <a:ext cx="2855867" cy="13318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La data, cruciale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52F71A5-CB27-41D4-AC9E-521E6CE72E96}"/>
              </a:ext>
            </a:extLst>
          </p:cNvPr>
          <p:cNvSpPr/>
          <p:nvPr/>
        </p:nvSpPr>
        <p:spPr>
          <a:xfrm>
            <a:off x="6095999" y="5049965"/>
            <a:ext cx="3383523" cy="1577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</a:t>
            </a:r>
            <a:r>
              <a:rPr kumimoji="0" lang="fr-FR" sz="3200" b="0" i="0" u="none" strike="noStrike" kern="1200" cap="none" spc="0" normalizeH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robustesse des modèles</a:t>
            </a:r>
            <a:endParaRPr kumimoji="0" lang="fr-FR" sz="32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158560-072F-4F39-BFFA-0D3C61089F5C}"/>
              </a:ext>
            </a:extLst>
          </p:cNvPr>
          <p:cNvSpPr/>
          <p:nvPr/>
        </p:nvSpPr>
        <p:spPr>
          <a:xfrm>
            <a:off x="2633133" y="4575289"/>
            <a:ext cx="314739" cy="4746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D39968-926C-4B84-90C2-514AC67B4587}"/>
              </a:ext>
            </a:extLst>
          </p:cNvPr>
          <p:cNvSpPr/>
          <p:nvPr/>
        </p:nvSpPr>
        <p:spPr>
          <a:xfrm>
            <a:off x="8159806" y="4575289"/>
            <a:ext cx="314739" cy="4746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20138-230E-404E-9892-0DF10C9B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1) La data : influence des données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061FE13E-9E14-406B-BA88-0AAB3D9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927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51</a:t>
            </a:fld>
            <a:endParaRPr lang="fr-FR" dirty="0"/>
          </a:p>
        </p:txBody>
      </p:sp>
      <p:pic>
        <p:nvPicPr>
          <p:cNvPr id="73" name="Image 72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B585EB9D-2E78-488C-B968-0D8113708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0" y="2271767"/>
            <a:ext cx="6730221" cy="2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E8EDE-B8DF-4116-8F41-E55A01F5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La data: ça tourne mal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348FE7-9941-45F6-BA55-3B54F777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52</a:t>
            </a:fld>
            <a:endParaRPr lang="fr-FR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592992-0946-4945-8F5A-DE929BA86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13737"/>
            <a:ext cx="4488961" cy="2201589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8B1BC0-CFF8-4BD1-97F1-0780FB727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16" y="4134531"/>
            <a:ext cx="4586502" cy="2160000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B04BFA-A015-4DFD-8689-A6ED066A3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719"/>
            <a:ext cx="4488961" cy="2338302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F9BA46-DBFD-477E-ABBC-C84D7E0A9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8" y="1303159"/>
            <a:ext cx="464471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5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0CF47-805A-4B6C-B1C3-689941EB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La taille des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98A3-73FD-4D02-B2B3-AC26EAAB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136" y="6345238"/>
            <a:ext cx="8092209" cy="9468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175 Go de mémoire vive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2D6210-5D94-49CB-A2CF-89E75D80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EC0553-24C4-4393-899A-E24ED452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7106"/>
            <a:ext cx="6419277" cy="4937341"/>
          </a:xfrm>
          <a:prstGeom prst="rect">
            <a:avLst/>
          </a:prstGeom>
        </p:spPr>
      </p:pic>
      <p:pic>
        <p:nvPicPr>
          <p:cNvPr id="8" name="Image 7" descr="Une image contenant fumée, train, extérieur, vapeur&#10;&#10;Description générée automatiquement">
            <a:extLst>
              <a:ext uri="{FF2B5EF4-FFF2-40B4-BE49-F238E27FC236}">
                <a16:creationId xmlns:a16="http://schemas.microsoft.com/office/drawing/2014/main" id="{85D0B35C-0626-44D0-9470-7A8CACC5E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45" y="1176239"/>
            <a:ext cx="5678054" cy="2980978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F18906-EAD0-414D-BD53-9F0A0330ADAE}"/>
              </a:ext>
            </a:extLst>
          </p:cNvPr>
          <p:cNvSpPr txBox="1">
            <a:spLocks/>
          </p:cNvSpPr>
          <p:nvPr/>
        </p:nvSpPr>
        <p:spPr>
          <a:xfrm>
            <a:off x="7279986" y="4848373"/>
            <a:ext cx="4614718" cy="94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Le numérique = 4% des émissions de CO2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36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4" descr="Une image contenant texte, mammifère, ours&#10;&#10;Description générée automatiquement">
            <a:extLst>
              <a:ext uri="{FF2B5EF4-FFF2-40B4-BE49-F238E27FC236}">
                <a16:creationId xmlns:a16="http://schemas.microsoft.com/office/drawing/2014/main" id="{2A385CB6-D943-48C3-B73F-92F5C34A6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10" y="2129268"/>
            <a:ext cx="7320408" cy="3207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220138-230E-404E-9892-0DF10C9B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3) La robustesse des modèles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061FE13E-9E14-406B-BA88-0AAB3D9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927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12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219ED-3EE7-463F-9C2E-6BB715C7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Explicabilité des modèles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F0F80-65D5-4807-ACA7-FFC6EF20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55</a:t>
            </a:fld>
            <a:endParaRPr lang="fr-FR"/>
          </a:p>
        </p:txBody>
      </p:sp>
      <p:pic>
        <p:nvPicPr>
          <p:cNvPr id="8" name="Picture 7" descr="A black cube in the air&#10;&#10;Description automatically generated">
            <a:extLst>
              <a:ext uri="{FF2B5EF4-FFF2-40B4-BE49-F238E27FC236}">
                <a16:creationId xmlns:a16="http://schemas.microsoft.com/office/drawing/2014/main" id="{E4222A32-24B6-008D-BBEB-505925E2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24" y="1524583"/>
            <a:ext cx="6028255" cy="3960803"/>
          </a:xfrm>
          <a:prstGeom prst="rect">
            <a:avLst/>
          </a:prstGeom>
        </p:spPr>
      </p:pic>
      <p:pic>
        <p:nvPicPr>
          <p:cNvPr id="12" name="Picture 11" descr="A blue background with yellow stars and a couple of heads&#10;&#10;Description automatically generated">
            <a:extLst>
              <a:ext uri="{FF2B5EF4-FFF2-40B4-BE49-F238E27FC236}">
                <a16:creationId xmlns:a16="http://schemas.microsoft.com/office/drawing/2014/main" id="{05323C63-F2E6-4834-14CB-AE8E3685C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1" y="1630197"/>
            <a:ext cx="6028255" cy="3749574"/>
          </a:xfrm>
          <a:prstGeom prst="rect">
            <a:avLst/>
          </a:prstGeom>
        </p:spPr>
      </p:pic>
      <p:pic>
        <p:nvPicPr>
          <p:cNvPr id="14" name="Picture 13" descr="A blue sign with white text and yellow stars&#10;&#10;Description automatically generated">
            <a:extLst>
              <a:ext uri="{FF2B5EF4-FFF2-40B4-BE49-F238E27FC236}">
                <a16:creationId xmlns:a16="http://schemas.microsoft.com/office/drawing/2014/main" id="{52AE5775-92E6-BC5F-AB40-8359F69F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03" y="2230245"/>
            <a:ext cx="4916160" cy="17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47C7C8-CB64-F2B4-07B1-D406D3232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4CE45-DA61-8808-F092-FA48DCDDAA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18638" y="6345238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855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4A4F-3D47-009F-B521-8B44BE03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cool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B84B-7190-66B6-F93D-C7686485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57</a:t>
            </a:fld>
            <a:endParaRPr lang="fr-FR"/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E6AAE8-E440-B487-FCB0-80A1FD3E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44" y="1366540"/>
            <a:ext cx="8387111" cy="51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29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48B1-A27D-8A3C-12C9-D1EFBA64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17"/>
            <a:ext cx="10239103" cy="732155"/>
          </a:xfrm>
        </p:spPr>
        <p:txBody>
          <a:bodyPr/>
          <a:lstStyle/>
          <a:p>
            <a:r>
              <a:rPr lang="fr-FR" dirty="0"/>
              <a:t>Mais,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91869-5E44-AEE5-0F8B-897C3E65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58</a:t>
            </a:fld>
            <a:endParaRPr lang="fr-FR"/>
          </a:p>
        </p:txBody>
      </p:sp>
      <p:pic>
        <p:nvPicPr>
          <p:cNvPr id="7" name="Picture 6" descr="A robot with glasses and a cartoon of a child&#10;&#10;Description automatically generated">
            <a:extLst>
              <a:ext uri="{FF2B5EF4-FFF2-40B4-BE49-F238E27FC236}">
                <a16:creationId xmlns:a16="http://schemas.microsoft.com/office/drawing/2014/main" id="{396CC70F-2AD5-C2C3-6179-6C2B13F61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2337" y="1232209"/>
            <a:ext cx="5483619" cy="4615959"/>
          </a:xfrm>
          <a:prstGeom prst="rect">
            <a:avLst/>
          </a:prstGeom>
        </p:spPr>
      </p:pic>
      <p:pic>
        <p:nvPicPr>
          <p:cNvPr id="10" name="Picture 9" descr="A robot with glasses and a cartoon of a child&#10;&#10;Description automatically generated">
            <a:extLst>
              <a:ext uri="{FF2B5EF4-FFF2-40B4-BE49-F238E27FC236}">
                <a16:creationId xmlns:a16="http://schemas.microsoft.com/office/drawing/2014/main" id="{A4C0C446-6C1E-28DC-75B8-C2740A39F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9"/>
          <a:stretch/>
        </p:blipFill>
        <p:spPr>
          <a:xfrm>
            <a:off x="6456046" y="1232209"/>
            <a:ext cx="5219441" cy="46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277151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2D95-D1EC-4DBA-B0C3-02798759E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7" y="503739"/>
            <a:ext cx="6576749" cy="834239"/>
          </a:xfrm>
        </p:spPr>
        <p:txBody>
          <a:bodyPr>
            <a:normAutofit fontScale="90000"/>
          </a:bodyPr>
          <a:lstStyle/>
          <a:p>
            <a:r>
              <a:rPr lang="fr-FR" dirty="0"/>
              <a:t>Plan: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BB2658-4F86-42D6-87C1-9AA8DF01B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7" y="1337977"/>
            <a:ext cx="6576750" cy="4905167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b="1" u="sng" dirty="0"/>
              <a:t>Introduction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Un peu d’histoire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Motivation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Machine Learning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b="1" u="sng" dirty="0"/>
              <a:t>Votre premier réseau de neurones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Problème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Mise en place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fr-FR" b="1" u="sng" dirty="0">
                <a:solidFill>
                  <a:schemeClr val="bg1"/>
                </a:solidFill>
              </a:rPr>
              <a:t>Réseaux des neurones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b="1" u="sng" dirty="0"/>
              <a:t>Apprentissage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b="1" u="sng" dirty="0"/>
              <a:t>IA et Ethique</a:t>
            </a:r>
          </a:p>
          <a:p>
            <a:pPr marL="514350" indent="-514350" algn="just">
              <a:buFont typeface="+mj-lt"/>
              <a:buAutoNum type="romanUcPeriod"/>
            </a:pP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2906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47C7-9366-2AF2-F94D-F9F83E13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90351"/>
            <a:ext cx="6444397" cy="1003839"/>
          </a:xfrm>
        </p:spPr>
        <p:txBody>
          <a:bodyPr/>
          <a:lstStyle/>
          <a:p>
            <a:r>
              <a:rPr lang="fr-FR" dirty="0"/>
              <a:t>Prochainement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79D19D-8C17-EC9C-25F1-AD440D1F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679" y="2061964"/>
            <a:ext cx="657675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4000" b="1" dirty="0"/>
              <a:t>Réunion ouverte à tous Lundi 25/09 à 20h30 au </a:t>
            </a:r>
            <a:r>
              <a:rPr lang="fr-FR" sz="4000" b="1" dirty="0" err="1"/>
              <a:t>HubIA</a:t>
            </a:r>
            <a:r>
              <a:rPr lang="fr-FR" sz="4000" b="1" dirty="0"/>
              <a:t> (sc.175)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D808C-D4A8-1D08-10BC-8729920B2B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18638" y="6345238"/>
            <a:ext cx="2773362" cy="396875"/>
          </a:xfrm>
        </p:spPr>
        <p:txBody>
          <a:bodyPr/>
          <a:lstStyle/>
          <a:p>
            <a:fld id="{8EF4F008-9B0B-4AA9-BEE2-3D4EF7DEE848}" type="slidenum">
              <a:rPr lang="fr-FR" smtClean="0"/>
              <a:t>60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09C0-653D-1D8E-2B74-517A65FB89F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02466" y="3821702"/>
            <a:ext cx="6267175" cy="16557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</a:pPr>
            <a:r>
              <a:rPr lang="fr-FR" sz="4000" b="1" dirty="0">
                <a:solidFill>
                  <a:schemeClr val="bg1"/>
                </a:solidFill>
              </a:rPr>
              <a:t>Premier Challenge Samedi 30/09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2A50F-ED59-4726-5B9E-9D7CF172582E}"/>
              </a:ext>
            </a:extLst>
          </p:cNvPr>
          <p:cNvSpPr txBox="1"/>
          <p:nvPr/>
        </p:nvSpPr>
        <p:spPr>
          <a:xfrm>
            <a:off x="5248619" y="5477464"/>
            <a:ext cx="6267175" cy="73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TP JEUDI 14H00 EF.106 </a:t>
            </a:r>
          </a:p>
        </p:txBody>
      </p:sp>
    </p:spTree>
    <p:extLst>
      <p:ext uri="{BB962C8B-B14F-4D97-AF65-F5344CB8AC3E}">
        <p14:creationId xmlns:p14="http://schemas.microsoft.com/office/powerpoint/2010/main" val="159418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6503-AC39-4EB4-A6DF-353E987E2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8418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BE53E-F329-4EC2-8163-849A7422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 anchor="ctr">
            <a:normAutofit/>
          </a:bodyPr>
          <a:lstStyle/>
          <a:p>
            <a:r>
              <a:rPr lang="fr-FR" dirty="0"/>
              <a:t>Une IA dès 1770 ?</a:t>
            </a:r>
          </a:p>
        </p:txBody>
      </p:sp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FCB014-4D77-48E3-B183-4269184A4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64" y="2062512"/>
            <a:ext cx="5181600" cy="3877564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7E5DF4-E984-4B71-A583-340D8DFC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5363" y="6345238"/>
            <a:ext cx="2773362" cy="3968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EF4F008-9B0B-4AA9-BEE2-3D4EF7DEE848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 dirty="0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2C7EC81A-F06A-457B-AD60-429299427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5528" y="6163481"/>
            <a:ext cx="5181600" cy="58896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 Turc mécanique</a:t>
            </a:r>
          </a:p>
        </p:txBody>
      </p:sp>
      <p:pic>
        <p:nvPicPr>
          <p:cNvPr id="20" name="Image 19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259D0EFD-372B-446F-9780-9FDA8B88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2062512"/>
            <a:ext cx="6466391" cy="38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DB71A2-3904-4D15-B1A4-DDE7A9B08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338" y="3996041"/>
            <a:ext cx="1138382" cy="4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1930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2E8176-1B7D-4FD4-8518-42A9DF6F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4A2FB1B-4152-4E19-8CC5-6787EFB8DE27}"/>
              </a:ext>
            </a:extLst>
          </p:cNvPr>
          <p:cNvCxnSpPr>
            <a:cxnSpLocks/>
          </p:cNvCxnSpPr>
          <p:nvPr/>
        </p:nvCxnSpPr>
        <p:spPr>
          <a:xfrm>
            <a:off x="99291" y="3796973"/>
            <a:ext cx="119541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58F1269-6514-4271-935F-76767DC6BC32}"/>
              </a:ext>
            </a:extLst>
          </p:cNvPr>
          <p:cNvCxnSpPr>
            <a:cxnSpLocks/>
          </p:cNvCxnSpPr>
          <p:nvPr/>
        </p:nvCxnSpPr>
        <p:spPr>
          <a:xfrm>
            <a:off x="561638" y="3767650"/>
            <a:ext cx="0" cy="241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A7BF398-04DF-4BF9-A615-7344FF9A9152}"/>
              </a:ext>
            </a:extLst>
          </p:cNvPr>
          <p:cNvCxnSpPr>
            <a:cxnSpLocks/>
          </p:cNvCxnSpPr>
          <p:nvPr/>
        </p:nvCxnSpPr>
        <p:spPr>
          <a:xfrm>
            <a:off x="11659509" y="3548139"/>
            <a:ext cx="0" cy="241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D042E20-595E-450F-BB37-449CE3E8CC74}"/>
              </a:ext>
            </a:extLst>
          </p:cNvPr>
          <p:cNvCxnSpPr>
            <a:cxnSpLocks/>
          </p:cNvCxnSpPr>
          <p:nvPr/>
        </p:nvCxnSpPr>
        <p:spPr>
          <a:xfrm>
            <a:off x="6075424" y="3523945"/>
            <a:ext cx="0" cy="241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FA8811A-B77F-49F9-8395-4A7AC74519D8}"/>
              </a:ext>
            </a:extLst>
          </p:cNvPr>
          <p:cNvCxnSpPr>
            <a:cxnSpLocks/>
          </p:cNvCxnSpPr>
          <p:nvPr/>
        </p:nvCxnSpPr>
        <p:spPr>
          <a:xfrm>
            <a:off x="9350833" y="3845093"/>
            <a:ext cx="0" cy="241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6577D25-079A-4847-95D6-174B3D542F6B}"/>
              </a:ext>
            </a:extLst>
          </p:cNvPr>
          <p:cNvSpPr txBox="1">
            <a:spLocks/>
          </p:cNvSpPr>
          <p:nvPr/>
        </p:nvSpPr>
        <p:spPr>
          <a:xfrm>
            <a:off x="5388560" y="3888506"/>
            <a:ext cx="1138382" cy="49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1997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156E039-83AD-42AE-B0A4-BE10EBAF16FC}"/>
              </a:ext>
            </a:extLst>
          </p:cNvPr>
          <p:cNvSpPr txBox="1">
            <a:spLocks/>
          </p:cNvSpPr>
          <p:nvPr/>
        </p:nvSpPr>
        <p:spPr>
          <a:xfrm>
            <a:off x="11213233" y="3886089"/>
            <a:ext cx="1138382" cy="49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2022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FFAFC56F-5E6C-4F06-AE67-BB49DD6D633B}"/>
              </a:ext>
            </a:extLst>
          </p:cNvPr>
          <p:cNvSpPr txBox="1">
            <a:spLocks/>
          </p:cNvSpPr>
          <p:nvPr/>
        </p:nvSpPr>
        <p:spPr>
          <a:xfrm>
            <a:off x="8863662" y="3250917"/>
            <a:ext cx="1138382" cy="54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2007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FE6588-C160-8D3A-5EB2-7883CFC1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ensuite ? </a:t>
            </a:r>
          </a:p>
        </p:txBody>
      </p:sp>
      <p:pic>
        <p:nvPicPr>
          <p:cNvPr id="9" name="Picture 8" descr="A person sitting at a chess board&#10;&#10;Description automatically generated with medium confidence">
            <a:extLst>
              <a:ext uri="{FF2B5EF4-FFF2-40B4-BE49-F238E27FC236}">
                <a16:creationId xmlns:a16="http://schemas.microsoft.com/office/drawing/2014/main" id="{E788C72B-8A59-F446-2D44-7A93D6D99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44" y="1440092"/>
            <a:ext cx="3116443" cy="1752999"/>
          </a:xfrm>
          <a:prstGeom prst="rect">
            <a:avLst/>
          </a:prstGeom>
        </p:spPr>
      </p:pic>
      <p:pic>
        <p:nvPicPr>
          <p:cNvPr id="11" name="Picture 10" descr="A logo with a white circle&#10;&#10;Description automatically generated with medium confidence">
            <a:extLst>
              <a:ext uri="{FF2B5EF4-FFF2-40B4-BE49-F238E27FC236}">
                <a16:creationId xmlns:a16="http://schemas.microsoft.com/office/drawing/2014/main" id="{45DFEC84-034F-CAB5-7EEB-28419AD53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5" y="1255218"/>
            <a:ext cx="2095500" cy="209550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0F799638-FAE8-4242-61B1-0641057D0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05" y="4400855"/>
            <a:ext cx="3634500" cy="1908112"/>
          </a:xfrm>
          <a:prstGeom prst="rect">
            <a:avLst/>
          </a:prstGeom>
        </p:spPr>
      </p:pic>
      <p:pic>
        <p:nvPicPr>
          <p:cNvPr id="16" name="Picture 15" descr="A drawing of a person&#10;&#10;Description automatically generated">
            <a:extLst>
              <a:ext uri="{FF2B5EF4-FFF2-40B4-BE49-F238E27FC236}">
                <a16:creationId xmlns:a16="http://schemas.microsoft.com/office/drawing/2014/main" id="{C148E873-A12D-B5DB-CB36-FA8E0CD44E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9" y="4086805"/>
            <a:ext cx="2103640" cy="2546250"/>
          </a:xfrm>
          <a:prstGeom prst="rect">
            <a:avLst/>
          </a:prstGeom>
        </p:spPr>
      </p:pic>
      <p:cxnSp>
        <p:nvCxnSpPr>
          <p:cNvPr id="18" name="Connecteur droit 16">
            <a:extLst>
              <a:ext uri="{FF2B5EF4-FFF2-40B4-BE49-F238E27FC236}">
                <a16:creationId xmlns:a16="http://schemas.microsoft.com/office/drawing/2014/main" id="{59DEF521-22CD-41B9-B4B3-3A3C59B250E6}"/>
              </a:ext>
            </a:extLst>
          </p:cNvPr>
          <p:cNvCxnSpPr>
            <a:cxnSpLocks/>
          </p:cNvCxnSpPr>
          <p:nvPr/>
        </p:nvCxnSpPr>
        <p:spPr>
          <a:xfrm>
            <a:off x="3022341" y="3523945"/>
            <a:ext cx="0" cy="241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CF8D1AD7-7F25-CF35-8B4B-F5FE6EB53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89" y="1183577"/>
            <a:ext cx="1689320" cy="2340368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F912EE2-6483-D8A8-E922-D0140F63B80A}"/>
              </a:ext>
            </a:extLst>
          </p:cNvPr>
          <p:cNvSpPr txBox="1">
            <a:spLocks/>
          </p:cNvSpPr>
          <p:nvPr/>
        </p:nvSpPr>
        <p:spPr>
          <a:xfrm>
            <a:off x="319245" y="3302598"/>
            <a:ext cx="1138382" cy="49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1842</a:t>
            </a:r>
          </a:p>
        </p:txBody>
      </p:sp>
    </p:spTree>
    <p:extLst>
      <p:ext uri="{BB962C8B-B14F-4D97-AF65-F5344CB8AC3E}">
        <p14:creationId xmlns:p14="http://schemas.microsoft.com/office/powerpoint/2010/main" val="327743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  <p:bldP spid="29" grpId="0"/>
      <p:bldP spid="30" grpId="0"/>
      <p:bldP spid="22" grpId="0"/>
    </p:bldLst>
  </p:timing>
</p:sld>
</file>

<file path=ppt/theme/theme1.xml><?xml version="1.0" encoding="utf-8"?>
<a:theme xmlns:a="http://schemas.openxmlformats.org/drawingml/2006/main" name="Automatants">
  <a:themeElements>
    <a:clrScheme name="Automatan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A223"/>
      </a:accent1>
      <a:accent2>
        <a:srgbClr val="FF6523"/>
      </a:accent2>
      <a:accent3>
        <a:srgbClr val="FFC923"/>
      </a:accent3>
      <a:accent4>
        <a:srgbClr val="E64823"/>
      </a:accent4>
      <a:accent5>
        <a:srgbClr val="00D762"/>
      </a:accent5>
      <a:accent6>
        <a:srgbClr val="00B0F0"/>
      </a:accent6>
      <a:hlink>
        <a:srgbClr val="00B0F0"/>
      </a:hlink>
      <a:folHlink>
        <a:srgbClr val="22FE8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DC3E152D76154A837FBB74B1496239" ma:contentTypeVersion="7" ma:contentTypeDescription="Crée un document." ma:contentTypeScope="" ma:versionID="b427fe444eb134ca7bbe440ff509fe67">
  <xsd:schema xmlns:xsd="http://www.w3.org/2001/XMLSchema" xmlns:xs="http://www.w3.org/2001/XMLSchema" xmlns:p="http://schemas.microsoft.com/office/2006/metadata/properties" xmlns:ns3="cd7eef3c-93bd-459f-bf94-a7b254d7c9c8" xmlns:ns4="c52c3452-cfd4-4ee7-b20d-243d7e55f9b6" targetNamespace="http://schemas.microsoft.com/office/2006/metadata/properties" ma:root="true" ma:fieldsID="1d76d2e96a65bb5069346eb3da635f22" ns3:_="" ns4:_="">
    <xsd:import namespace="cd7eef3c-93bd-459f-bf94-a7b254d7c9c8"/>
    <xsd:import namespace="c52c3452-cfd4-4ee7-b20d-243d7e55f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eef3c-93bd-459f-bf94-a7b254d7c9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c3452-cfd4-4ee7-b20d-243d7e55f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3F1023-1B64-471A-BB04-6D335A3F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F687A-AB73-4960-B18A-BD1E401A316E}">
  <ds:schemaRefs>
    <ds:schemaRef ds:uri="c52c3452-cfd4-4ee7-b20d-243d7e55f9b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d7eef3c-93bd-459f-bf94-a7b254d7c9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476B59-5547-4E18-87B4-44E00E3B8E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7eef3c-93bd-459f-bf94-a7b254d7c9c8"/>
    <ds:schemaRef ds:uri="c52c3452-cfd4-4ee7-b20d-243d7e55f9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Networks</Template>
  <TotalTime>53780</TotalTime>
  <Words>983</Words>
  <Application>Microsoft Office PowerPoint</Application>
  <PresentationFormat>Widescreen</PresentationFormat>
  <Paragraphs>359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</vt:lpstr>
      <vt:lpstr>Calibri</vt:lpstr>
      <vt:lpstr>Calibri Light</vt:lpstr>
      <vt:lpstr>Cambria Math</vt:lpstr>
      <vt:lpstr>Open Sans Light</vt:lpstr>
      <vt:lpstr>Potra Light</vt:lpstr>
      <vt:lpstr>Automatants</vt:lpstr>
      <vt:lpstr>Bienvenue ! </vt:lpstr>
      <vt:lpstr>PowerPoint Presentation</vt:lpstr>
      <vt:lpstr>PowerPoint Presentation</vt:lpstr>
      <vt:lpstr>Prochainement</vt:lpstr>
      <vt:lpstr>PowerPoint Presentation</vt:lpstr>
      <vt:lpstr>Plan:</vt:lpstr>
      <vt:lpstr>Introduction</vt:lpstr>
      <vt:lpstr>Une IA dès 1770 ?</vt:lpstr>
      <vt:lpstr>Et ensuite ? </vt:lpstr>
      <vt:lpstr>Algorithmique</vt:lpstr>
      <vt:lpstr>Question ? </vt:lpstr>
      <vt:lpstr>Machine Learning</vt:lpstr>
      <vt:lpstr>Un peu de vocabulaire</vt:lpstr>
      <vt:lpstr>Questions ?</vt:lpstr>
      <vt:lpstr>Votre Premier Réseaux des neurones</vt:lpstr>
      <vt:lpstr>Reconnaissance des chiffres</vt:lpstr>
      <vt:lpstr>II. Premiers réseaux de neurones</vt:lpstr>
      <vt:lpstr>Construction</vt:lpstr>
      <vt:lpstr>Mise en place</vt:lpstr>
      <vt:lpstr>Récap</vt:lpstr>
      <vt:lpstr>Récap Mathématique</vt:lpstr>
      <vt:lpstr>Questions ?</vt:lpstr>
      <vt:lpstr>Approche biologique: le cerveau</vt:lpstr>
      <vt:lpstr>Réseaux des Neurones</vt:lpstr>
      <vt:lpstr>Un neurone : le perceptron</vt:lpstr>
      <vt:lpstr>Fonction d’activation</vt:lpstr>
      <vt:lpstr>Example</vt:lpstr>
      <vt:lpstr>Couche de neurones: des perceptrons en parallèles</vt:lpstr>
      <vt:lpstr>Le réseau de neurones : le multi-perceptron</vt:lpstr>
      <vt:lpstr>Réseau des Neurones - Sortie</vt:lpstr>
      <vt:lpstr>Enfin, </vt:lpstr>
      <vt:lpstr>Récap Mathématique</vt:lpstr>
      <vt:lpstr>Plein de paramètres à régler…</vt:lpstr>
      <vt:lpstr>Questions ?</vt:lpstr>
      <vt:lpstr>Apprentissage</vt:lpstr>
      <vt:lpstr>Initialisation</vt:lpstr>
      <vt:lpstr>Données</vt:lpstr>
      <vt:lpstr>Initialisation</vt:lpstr>
      <vt:lpstr>Fonction de coût</vt:lpstr>
      <vt:lpstr>Récap</vt:lpstr>
      <vt:lpstr>Fonction de coût</vt:lpstr>
      <vt:lpstr>Questions ?</vt:lpstr>
      <vt:lpstr>PowerPoint Presentation</vt:lpstr>
      <vt:lpstr>La descente de gradient</vt:lpstr>
      <vt:lpstr>Sur notre exemple</vt:lpstr>
      <vt:lpstr>Backpropagation</vt:lpstr>
      <vt:lpstr>Autograd</vt:lpstr>
      <vt:lpstr>Questions ?</vt:lpstr>
      <vt:lpstr>III.Les problèmes de l’IA aujourd’hui</vt:lpstr>
      <vt:lpstr>A chaque étape ses problèmes</vt:lpstr>
      <vt:lpstr>1) La data : influence des données</vt:lpstr>
      <vt:lpstr>1) La data: ça tourne mal !</vt:lpstr>
      <vt:lpstr>2) La taille des modèles</vt:lpstr>
      <vt:lpstr>3) La robustesse des modèles</vt:lpstr>
      <vt:lpstr>3) Explicabilité des modèles</vt:lpstr>
      <vt:lpstr>Conclusion</vt:lpstr>
      <vt:lpstr>C’est cool</vt:lpstr>
      <vt:lpstr>Mais,</vt:lpstr>
      <vt:lpstr>Merci !</vt:lpstr>
      <vt:lpstr>Prochainement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Harry Gillingham (Student at CentraleSupelec)</dc:creator>
  <cp:lastModifiedBy>Fotios Kapotos (Student at CentraleSupelec)</cp:lastModifiedBy>
  <cp:revision>30</cp:revision>
  <dcterms:created xsi:type="dcterms:W3CDTF">2022-02-02T12:07:17Z</dcterms:created>
  <dcterms:modified xsi:type="dcterms:W3CDTF">2023-09-19T15:23:59Z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0x0101009EDC3E152D76154A837FBB74B1496239</vt:lpwstr>
  </property>
</Properties>
</file>